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4" r:id="rId6"/>
    <p:sldId id="266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Green" userId="8ed25c7e-0ed5-4540-b28a-6dcd5852d5a3" providerId="ADAL" clId="{4DE339D6-8236-47F9-B75C-CF000223E82B}"/>
    <pc:docChg chg="custSel addSld delSld modSld">
      <pc:chgData name="Ben Green" userId="8ed25c7e-0ed5-4540-b28a-6dcd5852d5a3" providerId="ADAL" clId="{4DE339D6-8236-47F9-B75C-CF000223E82B}" dt="2019-09-16T09:15:44.668" v="432" actId="20577"/>
      <pc:docMkLst>
        <pc:docMk/>
      </pc:docMkLst>
      <pc:sldChg chg="add del">
        <pc:chgData name="Ben Green" userId="8ed25c7e-0ed5-4540-b28a-6dcd5852d5a3" providerId="ADAL" clId="{4DE339D6-8236-47F9-B75C-CF000223E82B}" dt="2019-09-01T13:00:02.934" v="1" actId="2696"/>
        <pc:sldMkLst>
          <pc:docMk/>
          <pc:sldMk cId="1046945059" sldId="265"/>
        </pc:sldMkLst>
      </pc:sldChg>
      <pc:sldChg chg="addSp modSp modAnim">
        <pc:chgData name="Ben Green" userId="8ed25c7e-0ed5-4540-b28a-6dcd5852d5a3" providerId="ADAL" clId="{4DE339D6-8236-47F9-B75C-CF000223E82B}" dt="2019-09-16T09:15:44.668" v="432" actId="20577"/>
        <pc:sldMkLst>
          <pc:docMk/>
          <pc:sldMk cId="1874399735" sldId="266"/>
        </pc:sldMkLst>
        <pc:spChg chg="mod">
          <ac:chgData name="Ben Green" userId="8ed25c7e-0ed5-4540-b28a-6dcd5852d5a3" providerId="ADAL" clId="{4DE339D6-8236-47F9-B75C-CF000223E82B}" dt="2019-09-01T13:03:28.987" v="187" actId="1076"/>
          <ac:spMkLst>
            <pc:docMk/>
            <pc:sldMk cId="1874399735" sldId="266"/>
            <ac:spMk id="2" creationId="{27A6AD96-003F-4AB2-9D58-DA4A349D2C40}"/>
          </ac:spMkLst>
        </pc:spChg>
        <pc:spChg chg="mod">
          <ac:chgData name="Ben Green" userId="8ed25c7e-0ed5-4540-b28a-6dcd5852d5a3" providerId="ADAL" clId="{4DE339D6-8236-47F9-B75C-CF000223E82B}" dt="2019-09-01T13:01:13.716" v="23" actId="20577"/>
          <ac:spMkLst>
            <pc:docMk/>
            <pc:sldMk cId="1874399735" sldId="266"/>
            <ac:spMk id="3" creationId="{2F935DA6-AABA-4F76-81BD-05AAC3DEFD8C}"/>
          </ac:spMkLst>
        </pc:spChg>
        <pc:spChg chg="add mod">
          <ac:chgData name="Ben Green" userId="8ed25c7e-0ed5-4540-b28a-6dcd5852d5a3" providerId="ADAL" clId="{4DE339D6-8236-47F9-B75C-CF000223E82B}" dt="2019-09-16T09:15:44.668" v="432" actId="20577"/>
          <ac:spMkLst>
            <pc:docMk/>
            <pc:sldMk cId="1874399735" sldId="266"/>
            <ac:spMk id="6" creationId="{D8A01030-1661-49DF-AEE4-7E899982C0C4}"/>
          </ac:spMkLst>
        </pc:spChg>
        <pc:graphicFrameChg chg="add mod modGraphic">
          <ac:chgData name="Ben Green" userId="8ed25c7e-0ed5-4540-b28a-6dcd5852d5a3" providerId="ADAL" clId="{4DE339D6-8236-47F9-B75C-CF000223E82B}" dt="2019-09-01T13:04:12.860" v="194" actId="14100"/>
          <ac:graphicFrameMkLst>
            <pc:docMk/>
            <pc:sldMk cId="1874399735" sldId="266"/>
            <ac:graphicFrameMk id="5" creationId="{2266C49A-C005-4785-9804-61AD449A29E2}"/>
          </ac:graphicFrameMkLst>
        </pc:graphicFrameChg>
        <pc:picChg chg="mod">
          <ac:chgData name="Ben Green" userId="8ed25c7e-0ed5-4540-b28a-6dcd5852d5a3" providerId="ADAL" clId="{4DE339D6-8236-47F9-B75C-CF000223E82B}" dt="2019-09-01T13:07:44.604" v="354" actId="1076"/>
          <ac:picMkLst>
            <pc:docMk/>
            <pc:sldMk cId="1874399735" sldId="266"/>
            <ac:picMk id="4" creationId="{C679F411-57F9-40A0-A1BB-A202B4F0B89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019C0-9669-45F2-BB88-FA75FA508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2DEBB-A43D-4DB9-95FF-5D632CD42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84DB6-3418-45B2-8E69-A321EFDB3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02590-5C3E-4DA7-AFEE-7E475C93D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2FE80-3E4E-4724-B86D-AEB523673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1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8C3F-47DF-4C5A-B8DF-0C599FA9D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78C86-7FC2-4708-8484-4A9D94355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BD922-A773-4020-8A66-144B5421C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B38FF-20CF-452C-B6BF-6B32D4C3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58752-3AAD-4E4C-AF77-829184E0F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64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6B2DA-FFE3-4571-B7CD-5FE9856BE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79652-01D8-4C53-B311-4B7888066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74AC6-562D-44D9-9360-8A7A9CF08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88AF7-CC16-4847-8F88-6B504DD33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7FA1A-9C90-4AC2-8056-C62E060C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43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F6949-B2CC-4AE2-AF2A-35872C434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2E2FB-68FC-42C7-86D6-23B3FFD7D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84E56-8010-48B7-9819-32791C99F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25A22-C900-4DBF-9AC3-78F385D82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21061-5128-495A-BCA7-1566526F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6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8B31E-8D1E-40E2-AEFF-F2301C776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566B9E-0119-48FA-9A4E-938222C4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8CEB5-2797-447A-BBC7-DA05A2932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8F00F-8035-4F98-AEBF-CA9B0C7B9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32B4F-C344-4EAE-934F-1F2D8AAD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9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0879-A6C5-4DBC-8B6F-55D4D25C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F01ED-3878-4C81-91F6-203F69CE6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7662E-C36E-4050-B63A-02C93015A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5B071-5403-456C-A4C6-E539EA9C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CA8CE-9DAD-4C89-95C7-792CD9D12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EF698-F07A-45E7-A118-AE59CE979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91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50356-3F89-4BE9-8B30-7F8F0E1A5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D7234-0F50-4F3F-89DD-7B48572D9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6D65F-B1E5-438E-93DC-8E81A35EF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6D930-3B5E-4916-81CC-3E867229A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B21EDA-2B8B-4FE5-AA76-FC3306B168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CB5FD-FB85-423E-BE4D-A35A906B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4B750-1DE9-4750-B33B-F8C2526F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CFDDC1-E96A-4691-9395-736E49FB4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44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4087-0C85-41DD-BC5B-D7A257E83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F38352-051A-4BAC-B6C6-508679305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D24CD-2F34-49C8-8E3F-A1807C355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C717D-809C-4DE4-A356-946A25D37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775AB-0105-4F50-B5E0-F2AACBFE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A326EA-89F0-4488-AF8B-905443A8A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64E19F-9B20-4295-AF81-CC14F04E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04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918A-96B2-4437-9C57-804AD4B62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2DC24-B002-467E-9EE4-384AA98D3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C055F-A531-4D7A-8DBF-EA58F33A4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52775-3395-4075-917C-280EE265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24958-B2DA-4DDE-A403-A9E52576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DDC9E-F8FE-40B6-8918-1DDC28BD8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079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CE51E-2E98-4A40-B540-7062EBA7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3989E4-BB1E-4D30-8C33-597462DB9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4F5D79-63B6-498D-86D5-FBA053E0F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D140A-2F5F-4F7F-BE9C-799A99E5F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23074-E80C-4220-AA99-8A58800C3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6E18E-D142-4ABD-900E-095A20478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75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471E7F-84FF-495E-8597-E9C98302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88C24-683B-4044-94CD-FC32841E1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E148D-E00A-4C32-9A3B-0A116C4625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A85F0-FF98-4362-9260-20740D7FCCF3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51DEC-B8EF-48C3-9B90-0761DCD8F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F3F8-985C-42CF-BE4F-EEEDF4479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09FF-3501-4EF4-9EBD-DE0BDB01C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31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ustainabledevelopment.un.org/?menu=1300" TargetMode="External"/><Relationship Id="rId2" Type="http://schemas.openxmlformats.org/officeDocument/2006/relationships/hyperlink" Target="https://www.ted.com/talks/michael_green_how_we_can_make_the_world_a_better_place_by_2030?language=en#t-5106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AD96-003F-4AB2-9D58-DA4A349D2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419354"/>
            <a:ext cx="11071456" cy="1250420"/>
          </a:xfrm>
        </p:spPr>
        <p:txBody>
          <a:bodyPr anchor="b">
            <a:normAutofit/>
          </a:bodyPr>
          <a:lstStyle/>
          <a:p>
            <a:r>
              <a:rPr lang="en-GB" sz="6000" b="1" dirty="0"/>
              <a:t>Global Citizenship </a:t>
            </a:r>
          </a:p>
        </p:txBody>
      </p:sp>
      <p:pic>
        <p:nvPicPr>
          <p:cNvPr id="4" name="Picture 2" descr="Image result for global citizenship logo">
            <a:extLst>
              <a:ext uri="{FF2B5EF4-FFF2-40B4-BE49-F238E27FC236}">
                <a16:creationId xmlns:a16="http://schemas.microsoft.com/office/drawing/2014/main" id="{C679F411-57F9-40A0-A1BB-A202B4F0B8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" b="-1"/>
          <a:stretch/>
        </p:blipFill>
        <p:spPr bwMode="auto">
          <a:xfrm>
            <a:off x="477077" y="2246243"/>
            <a:ext cx="4170931" cy="425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35DA6-AABA-4F76-81BD-05AAC3DEF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719" y="2246243"/>
            <a:ext cx="6395133" cy="38762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In Year 6 you will receive one lesson each week on the topic of Global Citizenship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will you need to bring to each lesson?</a:t>
            </a:r>
          </a:p>
          <a:p>
            <a:r>
              <a:rPr lang="en-GB" dirty="0"/>
              <a:t>Black GC art book</a:t>
            </a:r>
          </a:p>
          <a:p>
            <a:r>
              <a:rPr lang="en-GB" dirty="0"/>
              <a:t>Open and interested mind</a:t>
            </a:r>
          </a:p>
          <a:p>
            <a:r>
              <a:rPr lang="en-GB" dirty="0"/>
              <a:t>Imagination and enthusiasm</a:t>
            </a:r>
          </a:p>
        </p:txBody>
      </p:sp>
    </p:spTree>
    <p:extLst>
      <p:ext uri="{BB962C8B-B14F-4D97-AF65-F5344CB8AC3E}">
        <p14:creationId xmlns:p14="http://schemas.microsoft.com/office/powerpoint/2010/main" val="256025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AD96-003F-4AB2-9D58-DA4A349D2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31" y="340865"/>
            <a:ext cx="10588434" cy="1062644"/>
          </a:xfrm>
        </p:spPr>
        <p:txBody>
          <a:bodyPr anchor="b">
            <a:normAutofit/>
          </a:bodyPr>
          <a:lstStyle/>
          <a:p>
            <a:r>
              <a:rPr lang="en-GB" sz="6000" b="1" dirty="0"/>
              <a:t>Global Citizenship </a:t>
            </a:r>
          </a:p>
        </p:txBody>
      </p:sp>
      <p:pic>
        <p:nvPicPr>
          <p:cNvPr id="4" name="Picture 2" descr="Image result for global citizenship logo">
            <a:extLst>
              <a:ext uri="{FF2B5EF4-FFF2-40B4-BE49-F238E27FC236}">
                <a16:creationId xmlns:a16="http://schemas.microsoft.com/office/drawing/2014/main" id="{C679F411-57F9-40A0-A1BB-A202B4F0B8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" b="-1"/>
          <a:stretch/>
        </p:blipFill>
        <p:spPr bwMode="auto">
          <a:xfrm>
            <a:off x="8400592" y="207052"/>
            <a:ext cx="2867152" cy="292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E0C35B1-13E9-4351-B92C-54051299E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109955"/>
              </p:ext>
            </p:extLst>
          </p:nvPr>
        </p:nvGraphicFramePr>
        <p:xfrm>
          <a:off x="4810539" y="3429000"/>
          <a:ext cx="6904107" cy="3088134"/>
        </p:xfrm>
        <a:graphic>
          <a:graphicData uri="http://schemas.openxmlformats.org/drawingml/2006/table">
            <a:tbl>
              <a:tblPr firstRow="1" firstCol="1" bandRow="1"/>
              <a:tblGrid>
                <a:gridCol w="810262">
                  <a:extLst>
                    <a:ext uri="{9D8B030D-6E8A-4147-A177-3AD203B41FA5}">
                      <a16:colId xmlns:a16="http://schemas.microsoft.com/office/drawing/2014/main" val="951136251"/>
                    </a:ext>
                  </a:extLst>
                </a:gridCol>
                <a:gridCol w="810262">
                  <a:extLst>
                    <a:ext uri="{9D8B030D-6E8A-4147-A177-3AD203B41FA5}">
                      <a16:colId xmlns:a16="http://schemas.microsoft.com/office/drawing/2014/main" val="2834292277"/>
                    </a:ext>
                  </a:extLst>
                </a:gridCol>
                <a:gridCol w="3511135">
                  <a:extLst>
                    <a:ext uri="{9D8B030D-6E8A-4147-A177-3AD203B41FA5}">
                      <a16:colId xmlns:a16="http://schemas.microsoft.com/office/drawing/2014/main" val="3663961969"/>
                    </a:ext>
                  </a:extLst>
                </a:gridCol>
                <a:gridCol w="1772448">
                  <a:extLst>
                    <a:ext uri="{9D8B030D-6E8A-4147-A177-3AD203B41FA5}">
                      <a16:colId xmlns:a16="http://schemas.microsoft.com/office/drawing/2014/main" val="3463872255"/>
                    </a:ext>
                  </a:extLst>
                </a:gridCol>
              </a:tblGrid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Topic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Theme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23452"/>
                  </a:ext>
                </a:extLst>
              </a:tr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Year 6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Climate change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Environment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489608"/>
                  </a:ext>
                </a:extLst>
              </a:tr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Hunger and Food Security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Equality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408970"/>
                  </a:ext>
                </a:extLst>
              </a:tr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Ocean Plastics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Environment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986352"/>
                  </a:ext>
                </a:extLst>
              </a:tr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Poverty (</a:t>
                      </a:r>
                      <a:r>
                        <a:rPr lang="en-GB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Abolute</a:t>
                      </a: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and UK)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Equality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164260"/>
                  </a:ext>
                </a:extLst>
              </a:tr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Recycling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Environment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352347"/>
                  </a:ext>
                </a:extLst>
              </a:tr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Water 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Equality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837213"/>
                  </a:ext>
                </a:extLst>
              </a:tr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Deforestation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Environment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144230"/>
                  </a:ext>
                </a:extLst>
              </a:tr>
              <a:tr h="3431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Gender Inequality 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Equality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4045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5C65A2-96C6-47C1-8B53-0B170E9F904B}"/>
              </a:ext>
            </a:extLst>
          </p:cNvPr>
          <p:cNvSpPr txBox="1"/>
          <p:nvPr/>
        </p:nvSpPr>
        <p:spPr>
          <a:xfrm>
            <a:off x="467139" y="1671109"/>
            <a:ext cx="620201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What topics will we be covering this year in GC?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52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AD96-003F-4AB2-9D58-DA4A349D2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96" y="200296"/>
            <a:ext cx="11071456" cy="1250420"/>
          </a:xfrm>
        </p:spPr>
        <p:txBody>
          <a:bodyPr anchor="b">
            <a:normAutofit/>
          </a:bodyPr>
          <a:lstStyle/>
          <a:p>
            <a:r>
              <a:rPr lang="en-GB" sz="6000" b="1" dirty="0"/>
              <a:t>Global Citizenship </a:t>
            </a:r>
          </a:p>
        </p:txBody>
      </p:sp>
      <p:pic>
        <p:nvPicPr>
          <p:cNvPr id="4" name="Picture 2" descr="Image result for global citizenship logo">
            <a:extLst>
              <a:ext uri="{FF2B5EF4-FFF2-40B4-BE49-F238E27FC236}">
                <a16:creationId xmlns:a16="http://schemas.microsoft.com/office/drawing/2014/main" id="{C679F411-57F9-40A0-A1BB-A202B4F0B8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" b="-1"/>
          <a:stretch/>
        </p:blipFill>
        <p:spPr bwMode="auto">
          <a:xfrm>
            <a:off x="1540563" y="3140770"/>
            <a:ext cx="3538337" cy="361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35DA6-AABA-4F76-81BD-05AAC3DEF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719" y="2246243"/>
            <a:ext cx="6395133" cy="387626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266C49A-C005-4785-9804-61AD449A2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55883"/>
              </p:ext>
            </p:extLst>
          </p:nvPr>
        </p:nvGraphicFramePr>
        <p:xfrm>
          <a:off x="6576835" y="735496"/>
          <a:ext cx="5250730" cy="5770366"/>
        </p:xfrm>
        <a:graphic>
          <a:graphicData uri="http://schemas.openxmlformats.org/drawingml/2006/table">
            <a:tbl>
              <a:tblPr/>
              <a:tblGrid>
                <a:gridCol w="5250730">
                  <a:extLst>
                    <a:ext uri="{9D8B030D-6E8A-4147-A177-3AD203B41FA5}">
                      <a16:colId xmlns:a16="http://schemas.microsoft.com/office/drawing/2014/main" val="1786889926"/>
                    </a:ext>
                  </a:extLst>
                </a:gridCol>
              </a:tblGrid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Letters (MP/HM/Supermarkets)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28010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Speeches (inspired by Greta </a:t>
                      </a:r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Thumberg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682581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6 blog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706772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Poem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050372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Artwork/Sketch/Graphic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78938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90679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Newspaper front cover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555814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article - year 6 newsletter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2674229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Debate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884649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 Presentation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884525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 play/Drama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557522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Roleplay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626055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and debate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229232"/>
                  </a:ext>
                </a:extLst>
              </a:tr>
              <a:tr h="412169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Ranking exercises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64606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8A01030-1661-49DF-AEE4-7E899982C0C4}"/>
              </a:ext>
            </a:extLst>
          </p:cNvPr>
          <p:cNvSpPr txBox="1"/>
          <p:nvPr/>
        </p:nvSpPr>
        <p:spPr>
          <a:xfrm>
            <a:off x="219396" y="1507579"/>
            <a:ext cx="50784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Outcomes:</a:t>
            </a:r>
          </a:p>
          <a:p>
            <a:r>
              <a:rPr lang="en-GB" dirty="0"/>
              <a:t>(each topic, you will be able to chose how you would like to represent what you have learnt. </a:t>
            </a:r>
            <a:r>
              <a:rPr lang="en-GB"/>
              <a:t>This will be)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39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AD96-003F-4AB2-9D58-DA4A349D2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pPr algn="ctr"/>
            <a:r>
              <a:rPr lang="en-GB" sz="6000" b="1" dirty="0"/>
              <a:t>Global Citizenship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Image result for global citizenship logo">
            <a:extLst>
              <a:ext uri="{FF2B5EF4-FFF2-40B4-BE49-F238E27FC236}">
                <a16:creationId xmlns:a16="http://schemas.microsoft.com/office/drawing/2014/main" id="{C679F411-57F9-40A0-A1BB-A202B4F0B8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" b="-1"/>
          <a:stretch/>
        </p:blipFill>
        <p:spPr bwMode="auto">
          <a:xfrm>
            <a:off x="1363687" y="2811104"/>
            <a:ext cx="2867152" cy="292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35DA6-AABA-4F76-81BD-05AAC3DEF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r>
              <a:rPr lang="en-GB" b="1" dirty="0"/>
              <a:t>Lesson objectives:</a:t>
            </a:r>
          </a:p>
          <a:p>
            <a:r>
              <a:rPr lang="en-GB" dirty="0"/>
              <a:t>To understand the meaning of the term Global Citizenship</a:t>
            </a:r>
          </a:p>
          <a:p>
            <a:r>
              <a:rPr lang="en-GB" dirty="0"/>
              <a:t>To develop an idea of what it means to be a good global citizen</a:t>
            </a:r>
          </a:p>
          <a:p>
            <a:r>
              <a:rPr lang="en-GB" dirty="0"/>
              <a:t>To appreciate why global citizenship has become an increasingly important term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5422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C302-5561-4C08-A3EF-F5B4C2391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en-GB" sz="3400"/>
              <a:t>What is the difference between a local citizen and a Global citizen??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Image result for global citizenship logo">
            <a:extLst>
              <a:ext uri="{FF2B5EF4-FFF2-40B4-BE49-F238E27FC236}">
                <a16:creationId xmlns:a16="http://schemas.microsoft.com/office/drawing/2014/main" id="{2D91E7D9-33A9-4AE8-8D3F-71E0F25300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" b="-1"/>
          <a:stretch/>
        </p:blipFill>
        <p:spPr bwMode="auto">
          <a:xfrm>
            <a:off x="1363687" y="2811104"/>
            <a:ext cx="2867152" cy="292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E595C-73DB-44D7-AE73-9DC2F45BD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r>
              <a:rPr lang="en-GB" sz="2400" dirty="0"/>
              <a:t>What is a citizen?</a:t>
            </a:r>
          </a:p>
          <a:p>
            <a:r>
              <a:rPr lang="en-GB" sz="2400" dirty="0"/>
              <a:t>‘An inhabitant of a place with rights and freedoms’</a:t>
            </a:r>
          </a:p>
          <a:p>
            <a:r>
              <a:rPr lang="en-GB" sz="2400" dirty="0"/>
              <a:t>Spend 5 minutes with a partner considering and then writing down in your books the characteristics of a GOOD LOCAL CITIZEN.</a:t>
            </a:r>
          </a:p>
          <a:p>
            <a:r>
              <a:rPr lang="en-GB" sz="2400" dirty="0"/>
              <a:t>Now spend a further 5 minutes doing the same activity for a GOOD GLOBAL CITIZEN.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0345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7E753-960E-410F-B590-F0C398EF8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1" y="365125"/>
            <a:ext cx="7500730" cy="2646432"/>
          </a:xfrm>
        </p:spPr>
        <p:txBody>
          <a:bodyPr>
            <a:normAutofit fontScale="90000"/>
          </a:bodyPr>
          <a:lstStyle/>
          <a:p>
            <a:r>
              <a:rPr lang="en-GB" sz="2700" b="1" dirty="0">
                <a:latin typeface="+mn-lt"/>
              </a:rPr>
              <a:t>Watch this clip to see the UN targets aimed at making the world a better place for all</a:t>
            </a:r>
            <a:br>
              <a:rPr lang="en-GB" sz="2700" b="1" dirty="0"/>
            </a:br>
            <a:r>
              <a:rPr lang="en-GB" sz="2700" b="1" dirty="0">
                <a:hlinkClick r:id="rId2"/>
              </a:rPr>
              <a:t>https://www.ted.com/talks/michael_green_how_we_can_make_the_world_a_better_place_by_2030?language=en#t-51066</a:t>
            </a:r>
            <a:br>
              <a:rPr lang="en-GB" sz="5400" dirty="0"/>
            </a:br>
            <a:endParaRPr lang="en-GB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B1B85-91B0-4788-A48F-7753F7EF7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1" y="329323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Homework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Complete the sustainable development goals worksheet gap fill using the website given and stick into your book.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https://sustainabledevelopment.un.org/?menu=1300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2" descr="Image result for global citizenship logo">
            <a:extLst>
              <a:ext uri="{FF2B5EF4-FFF2-40B4-BE49-F238E27FC236}">
                <a16:creationId xmlns:a16="http://schemas.microsoft.com/office/drawing/2014/main" id="{9BB8A3E2-623F-42B3-A72A-8E80A4910E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" b="-1"/>
          <a:stretch/>
        </p:blipFill>
        <p:spPr bwMode="auto">
          <a:xfrm>
            <a:off x="8486648" y="365125"/>
            <a:ext cx="2867152" cy="2928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22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F8EF2080911546BB0FA980F61713EC" ma:contentTypeVersion="8" ma:contentTypeDescription="Create a new document." ma:contentTypeScope="" ma:versionID="45ca5a126b5ddeb773d5ba77b0d0349d">
  <xsd:schema xmlns:xsd="http://www.w3.org/2001/XMLSchema" xmlns:xs="http://www.w3.org/2001/XMLSchema" xmlns:p="http://schemas.microsoft.com/office/2006/metadata/properties" xmlns:ns3="3429970b-c4ac-4c1e-a45a-fd6bab96e0cf" targetNamespace="http://schemas.microsoft.com/office/2006/metadata/properties" ma:root="true" ma:fieldsID="60c40de462e00207da07d5069a588c76" ns3:_="">
    <xsd:import namespace="3429970b-c4ac-4c1e-a45a-fd6bab96e0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9970b-c4ac-4c1e-a45a-fd6bab96e0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E646F9-C592-4886-8B81-2399A89E166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F440C8E-7CFA-4635-952D-76573C5185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D34E7A-0595-410C-BA16-D3C3D1250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29970b-c4ac-4c1e-a45a-fd6bab96e0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4291</TotalTime>
  <Words>321</Words>
  <Application>Microsoft Office PowerPoint</Application>
  <PresentationFormat>Widescreen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Global Citizenship </vt:lpstr>
      <vt:lpstr>Global Citizenship </vt:lpstr>
      <vt:lpstr>Global Citizenship </vt:lpstr>
      <vt:lpstr>Global Citizenship </vt:lpstr>
      <vt:lpstr>What is the difference between a local citizen and a Global citizen??</vt:lpstr>
      <vt:lpstr>Watch this clip to see the UN targets aimed at making the world a better place for all https://www.ted.com/talks/michael_green_how_we_can_make_the_world_a_better_place_by_2030?language=en#t-51066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Citizenship</dc:title>
  <dc:creator>Ben Green</dc:creator>
  <cp:lastModifiedBy>Ben Green</cp:lastModifiedBy>
  <cp:revision>13</cp:revision>
  <dcterms:created xsi:type="dcterms:W3CDTF">2019-08-27T14:14:14Z</dcterms:created>
  <dcterms:modified xsi:type="dcterms:W3CDTF">2019-09-16T09:15:47Z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34a67ac-5dc1-4ba4-a8f4-88c64762ad3f_Enabled">
    <vt:lpwstr>True</vt:lpwstr>
  </property>
  <property fmtid="{D5CDD505-2E9C-101B-9397-08002B2CF9AE}" pid="3" name="MSIP_Label_b34a67ac-5dc1-4ba4-a8f4-88c64762ad3f_SiteId">
    <vt:lpwstr>e0643a97-cb36-4364-bf4a-7739a7ca95a5</vt:lpwstr>
  </property>
  <property fmtid="{D5CDD505-2E9C-101B-9397-08002B2CF9AE}" pid="4" name="MSIP_Label_b34a67ac-5dc1-4ba4-a8f4-88c64762ad3f_Owner">
    <vt:lpwstr>jbg@Whitgift.co.uk</vt:lpwstr>
  </property>
  <property fmtid="{D5CDD505-2E9C-101B-9397-08002B2CF9AE}" pid="5" name="MSIP_Label_b34a67ac-5dc1-4ba4-a8f4-88c64762ad3f_SetDate">
    <vt:lpwstr>2019-08-29T10:41:55.3699441Z</vt:lpwstr>
  </property>
  <property fmtid="{D5CDD505-2E9C-101B-9397-08002B2CF9AE}" pid="6" name="MSIP_Label_b34a67ac-5dc1-4ba4-a8f4-88c64762ad3f_Name">
    <vt:lpwstr>Public</vt:lpwstr>
  </property>
  <property fmtid="{D5CDD505-2E9C-101B-9397-08002B2CF9AE}" pid="7" name="MSIP_Label_b34a67ac-5dc1-4ba4-a8f4-88c64762ad3f_Application">
    <vt:lpwstr>Microsoft Azure Information Protection</vt:lpwstr>
  </property>
  <property fmtid="{D5CDD505-2E9C-101B-9397-08002B2CF9AE}" pid="8" name="MSIP_Label_b34a67ac-5dc1-4ba4-a8f4-88c64762ad3f_ActionId">
    <vt:lpwstr>a7f10adc-99ab-42e2-8c0d-1aeed14b0cda</vt:lpwstr>
  </property>
  <property fmtid="{D5CDD505-2E9C-101B-9397-08002B2CF9AE}" pid="9" name="MSIP_Label_b34a67ac-5dc1-4ba4-a8f4-88c64762ad3f_Extended_MSFT_Method">
    <vt:lpwstr>Automatic</vt:lpwstr>
  </property>
  <property fmtid="{D5CDD505-2E9C-101B-9397-08002B2CF9AE}" pid="10" name="Sensitivity">
    <vt:lpwstr>Public</vt:lpwstr>
  </property>
  <property fmtid="{D5CDD505-2E9C-101B-9397-08002B2CF9AE}" pid="11" name="ContentTypeId">
    <vt:lpwstr>0x010100D0F8EF2080911546BB0FA980F61713EC</vt:lpwstr>
  </property>
</Properties>
</file>