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4" r:id="rId3"/>
    <p:sldId id="267" r:id="rId4"/>
    <p:sldId id="265" r:id="rId5"/>
    <p:sldId id="268" r:id="rId6"/>
    <p:sldId id="269" r:id="rId7"/>
    <p:sldId id="266"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804"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Green" userId="8ed25c7e-0ed5-4540-b28a-6dcd5852d5a3" providerId="ADAL" clId="{899AC3D9-A163-42DA-BA38-51D8F504D34E}"/>
    <pc:docChg chg="undo custSel addSld modSld">
      <pc:chgData name="Ben Green" userId="8ed25c7e-0ed5-4540-b28a-6dcd5852d5a3" providerId="ADAL" clId="{899AC3D9-A163-42DA-BA38-51D8F504D34E}" dt="2019-11-06T15:57:26.732" v="107"/>
      <pc:docMkLst>
        <pc:docMk/>
      </pc:docMkLst>
      <pc:sldChg chg="modSp">
        <pc:chgData name="Ben Green" userId="8ed25c7e-0ed5-4540-b28a-6dcd5852d5a3" providerId="ADAL" clId="{899AC3D9-A163-42DA-BA38-51D8F504D34E}" dt="2019-11-04T10:17:51.783" v="0" actId="1035"/>
        <pc:sldMkLst>
          <pc:docMk/>
          <pc:sldMk cId="3461131744" sldId="265"/>
        </pc:sldMkLst>
        <pc:spChg chg="mod">
          <ac:chgData name="Ben Green" userId="8ed25c7e-0ed5-4540-b28a-6dcd5852d5a3" providerId="ADAL" clId="{899AC3D9-A163-42DA-BA38-51D8F504D34E}" dt="2019-11-04T10:17:51.783" v="0" actId="1035"/>
          <ac:spMkLst>
            <pc:docMk/>
            <pc:sldMk cId="3461131744" sldId="265"/>
            <ac:spMk id="9" creationId="{B1EB393E-6A9E-43B4-8679-030D64EDCC1B}"/>
          </ac:spMkLst>
        </pc:spChg>
      </pc:sldChg>
      <pc:sldChg chg="addSp delSp modSp add">
        <pc:chgData name="Ben Green" userId="8ed25c7e-0ed5-4540-b28a-6dcd5852d5a3" providerId="ADAL" clId="{899AC3D9-A163-42DA-BA38-51D8F504D34E}" dt="2019-11-06T13:04:46.226" v="106"/>
        <pc:sldMkLst>
          <pc:docMk/>
          <pc:sldMk cId="2863675616" sldId="270"/>
        </pc:sldMkLst>
        <pc:spChg chg="mod">
          <ac:chgData name="Ben Green" userId="8ed25c7e-0ed5-4540-b28a-6dcd5852d5a3" providerId="ADAL" clId="{899AC3D9-A163-42DA-BA38-51D8F504D34E}" dt="2019-11-06T13:04:46.226" v="106"/>
          <ac:spMkLst>
            <pc:docMk/>
            <pc:sldMk cId="2863675616" sldId="270"/>
            <ac:spMk id="2" creationId="{9CD602D7-9253-4A43-914C-A057A8A6A7EF}"/>
          </ac:spMkLst>
        </pc:spChg>
        <pc:spChg chg="del">
          <ac:chgData name="Ben Green" userId="8ed25c7e-0ed5-4540-b28a-6dcd5852d5a3" providerId="ADAL" clId="{899AC3D9-A163-42DA-BA38-51D8F504D34E}" dt="2019-11-06T12:50:54.386" v="2"/>
          <ac:spMkLst>
            <pc:docMk/>
            <pc:sldMk cId="2863675616" sldId="270"/>
            <ac:spMk id="3" creationId="{171C132C-3763-48C0-9FCC-DE6E3AD55060}"/>
          </ac:spMkLst>
        </pc:spChg>
        <pc:picChg chg="add mod">
          <ac:chgData name="Ben Green" userId="8ed25c7e-0ed5-4540-b28a-6dcd5852d5a3" providerId="ADAL" clId="{899AC3D9-A163-42DA-BA38-51D8F504D34E}" dt="2019-11-06T12:50:59.142" v="3" actId="1076"/>
          <ac:picMkLst>
            <pc:docMk/>
            <pc:sldMk cId="2863675616" sldId="270"/>
            <ac:picMk id="4" creationId="{F44253F4-38D5-4A27-8524-CAD729A43B56}"/>
          </ac:picMkLst>
        </pc:picChg>
      </pc:sldChg>
      <pc:sldChg chg="add">
        <pc:chgData name="Ben Green" userId="8ed25c7e-0ed5-4540-b28a-6dcd5852d5a3" providerId="ADAL" clId="{899AC3D9-A163-42DA-BA38-51D8F504D34E}" dt="2019-11-06T15:57:26.732" v="107"/>
        <pc:sldMkLst>
          <pc:docMk/>
          <pc:sldMk cId="3014297562"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7E92E1-69F4-41A3-811B-195062695DFC}" type="datetimeFigureOut">
              <a:rPr lang="en-GB" smtClean="0"/>
              <a:t>06/11/2019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D8C749-E6D4-4214-B912-5CD07999B3CD}" type="slidenum">
              <a:rPr lang="en-GB" smtClean="0"/>
              <a:t>‹#›</a:t>
            </a:fld>
            <a:endParaRPr lang="en-GB"/>
          </a:p>
        </p:txBody>
      </p:sp>
    </p:spTree>
    <p:extLst>
      <p:ext uri="{BB962C8B-B14F-4D97-AF65-F5344CB8AC3E}">
        <p14:creationId xmlns:p14="http://schemas.microsoft.com/office/powerpoint/2010/main" val="2624898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CD236-CAC6-4328-A6AF-4189B727A1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CD6AF8-98B2-4301-B29D-8E63E893BC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F40787-1A08-479D-94E6-E0E35A987173}"/>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5" name="Footer Placeholder 4">
            <a:extLst>
              <a:ext uri="{FF2B5EF4-FFF2-40B4-BE49-F238E27FC236}">
                <a16:creationId xmlns:a16="http://schemas.microsoft.com/office/drawing/2014/main" id="{E4180257-58CD-4996-8E72-4DA094A811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DD5FCF-D14C-4233-AC5B-D78654B540E0}"/>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3810384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CD0C0-1CD4-4811-A33B-91064586F1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81AFBD-F81F-4BC5-996F-283FD97CA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D1206F-38D2-4B19-AF8A-C2850709411D}"/>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5" name="Footer Placeholder 4">
            <a:extLst>
              <a:ext uri="{FF2B5EF4-FFF2-40B4-BE49-F238E27FC236}">
                <a16:creationId xmlns:a16="http://schemas.microsoft.com/office/drawing/2014/main" id="{26104DF0-69AD-495F-B757-0214BC5317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8C210B-909C-420B-AFEA-9ADB8270D9A1}"/>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357411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E7552D-5003-4A36-B0F8-831874B965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AAC548-1E16-454D-8462-691FA8BEEC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3A7062-1BDE-485F-AEB8-B33D062680A2}"/>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5" name="Footer Placeholder 4">
            <a:extLst>
              <a:ext uri="{FF2B5EF4-FFF2-40B4-BE49-F238E27FC236}">
                <a16:creationId xmlns:a16="http://schemas.microsoft.com/office/drawing/2014/main" id="{85FFF5C5-8E53-452F-B8DF-453A6CF706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18A2D2-519B-452F-90B3-596B6A3923C3}"/>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189827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D8F-B372-46C4-AF5C-AF0F7DE716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04EB0F-221A-4E82-B1C9-C5B044430D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911C6-DE69-4E7F-B5B1-49EB315D4A44}"/>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5" name="Footer Placeholder 4">
            <a:extLst>
              <a:ext uri="{FF2B5EF4-FFF2-40B4-BE49-F238E27FC236}">
                <a16:creationId xmlns:a16="http://schemas.microsoft.com/office/drawing/2014/main" id="{FB40945E-B561-4FF5-A00E-12FC338677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A9A7C0-23F9-487E-AE70-3FF1FB277184}"/>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58855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77CA8-CF86-4E3B-A3B7-749B20C773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67FDD8-9F3C-4DD2-A9A0-D0806226AC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C5466C-7727-4E8C-9406-D90DAEE96812}"/>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5" name="Footer Placeholder 4">
            <a:extLst>
              <a:ext uri="{FF2B5EF4-FFF2-40B4-BE49-F238E27FC236}">
                <a16:creationId xmlns:a16="http://schemas.microsoft.com/office/drawing/2014/main" id="{FC5ED587-E930-4182-918F-F1C1FB5D4F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E536BB-8644-4A11-9EE8-4E4A1C6F193E}"/>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2518466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1CE3-6518-4D55-B3EF-05DE03ACE7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61C271-FAA6-417D-9B52-A51128177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3A04F1-B6E3-43A7-B727-6A84D598EC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A9681D-6DB0-4FE3-8060-7DCE2B6E8401}"/>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6" name="Footer Placeholder 5">
            <a:extLst>
              <a:ext uri="{FF2B5EF4-FFF2-40B4-BE49-F238E27FC236}">
                <a16:creationId xmlns:a16="http://schemas.microsoft.com/office/drawing/2014/main" id="{EBD50D72-3A4C-4F57-8243-0F9634CC4F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508109-A0CB-47E9-81D7-DB0DAFFA17C7}"/>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229686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6F7EA-96C5-4A3E-AB40-8D37D83B8B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62B087-8848-4BDE-AF53-86538E51FE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D4D67D-82C0-4C60-B694-8458F947A8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85FAF6-F01E-4F57-9454-E67E8F9D7E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5E17B5-4231-4909-A3A3-FDED4599B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5D6208-2A67-4EEE-AB3A-823DFE9DF4D3}"/>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8" name="Footer Placeholder 7">
            <a:extLst>
              <a:ext uri="{FF2B5EF4-FFF2-40B4-BE49-F238E27FC236}">
                <a16:creationId xmlns:a16="http://schemas.microsoft.com/office/drawing/2014/main" id="{597260C9-00EB-4943-BAD0-0CF09DEF2F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C83BA79-7D9C-4B1C-AB17-1D13819D7E65}"/>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395787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12325-51AB-45E4-9A85-2A227E7B3E8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66108A-8A82-49E0-BCBB-CABF1B1F4373}"/>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4" name="Footer Placeholder 3">
            <a:extLst>
              <a:ext uri="{FF2B5EF4-FFF2-40B4-BE49-F238E27FC236}">
                <a16:creationId xmlns:a16="http://schemas.microsoft.com/office/drawing/2014/main" id="{08E45E94-0DBB-43CB-84F3-B1D623ABF5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ABE380-70E5-4FF6-B881-4EE4EFE52518}"/>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157713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46C63B-4E90-4F72-BACD-B029EB07C153}"/>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3" name="Footer Placeholder 2">
            <a:extLst>
              <a:ext uri="{FF2B5EF4-FFF2-40B4-BE49-F238E27FC236}">
                <a16:creationId xmlns:a16="http://schemas.microsoft.com/office/drawing/2014/main" id="{3621CC61-9B3E-446A-98B9-A7BD7898070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BD73CF-A7C3-4417-8848-D5099ACFE019}"/>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420081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4916-B79A-4E16-9C4F-05C3D47C79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D74116-C5F5-4F7B-82D0-B60EC9510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E6036D-C9DB-4AF9-B336-B1693BF3E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C1E0EF-6DA5-41E7-A736-6609802BF661}"/>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6" name="Footer Placeholder 5">
            <a:extLst>
              <a:ext uri="{FF2B5EF4-FFF2-40B4-BE49-F238E27FC236}">
                <a16:creationId xmlns:a16="http://schemas.microsoft.com/office/drawing/2014/main" id="{AD3EF18A-5B41-4A9F-90D4-86592E2898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7C41EF-1763-4780-9B4B-546023231A91}"/>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359721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334F-6CE4-47C8-A9EA-1F67FACA35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539A65F-53E3-4398-B4F5-3D8E48DA0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7C8B1E-5914-485E-9E94-F9C1B6B21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00A6F6-CD84-4433-B4AE-F6F54EEB11F2}"/>
              </a:ext>
            </a:extLst>
          </p:cNvPr>
          <p:cNvSpPr>
            <a:spLocks noGrp="1"/>
          </p:cNvSpPr>
          <p:nvPr>
            <p:ph type="dt" sz="half" idx="10"/>
          </p:nvPr>
        </p:nvSpPr>
        <p:spPr/>
        <p:txBody>
          <a:bodyPr/>
          <a:lstStyle/>
          <a:p>
            <a:fld id="{C2462380-4FF8-4517-8959-BB3EFB012F3B}" type="datetimeFigureOut">
              <a:rPr lang="en-GB" smtClean="0"/>
              <a:t>06/11/2019</a:t>
            </a:fld>
            <a:endParaRPr lang="en-GB"/>
          </a:p>
        </p:txBody>
      </p:sp>
      <p:sp>
        <p:nvSpPr>
          <p:cNvPr id="6" name="Footer Placeholder 5">
            <a:extLst>
              <a:ext uri="{FF2B5EF4-FFF2-40B4-BE49-F238E27FC236}">
                <a16:creationId xmlns:a16="http://schemas.microsoft.com/office/drawing/2014/main" id="{640967A5-090F-47C8-9C1F-CB53DA9385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FC1FDB-E387-48A5-AD3E-6C4F99D6D33C}"/>
              </a:ext>
            </a:extLst>
          </p:cNvPr>
          <p:cNvSpPr>
            <a:spLocks noGrp="1"/>
          </p:cNvSpPr>
          <p:nvPr>
            <p:ph type="sldNum" sz="quarter" idx="12"/>
          </p:nvPr>
        </p:nvSpPr>
        <p:spPr/>
        <p:txBody>
          <a:bodyPr/>
          <a:lstStyle/>
          <a:p>
            <a:fld id="{035E90E4-8728-4F8E-A785-48C10B294ED9}" type="slidenum">
              <a:rPr lang="en-GB" smtClean="0"/>
              <a:t>‹#›</a:t>
            </a:fld>
            <a:endParaRPr lang="en-GB"/>
          </a:p>
        </p:txBody>
      </p:sp>
    </p:spTree>
    <p:extLst>
      <p:ext uri="{BB962C8B-B14F-4D97-AF65-F5344CB8AC3E}">
        <p14:creationId xmlns:p14="http://schemas.microsoft.com/office/powerpoint/2010/main" val="1169278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92965B-16C9-46C6-AD6D-0E99A5F0B2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E5A5560-5DF7-491E-B209-857AACFF0E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8796E7-F6B2-493C-9722-436871FAB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62380-4FF8-4517-8959-BB3EFB012F3B}" type="datetimeFigureOut">
              <a:rPr lang="en-GB" smtClean="0"/>
              <a:t>06/11/2019</a:t>
            </a:fld>
            <a:endParaRPr lang="en-GB"/>
          </a:p>
        </p:txBody>
      </p:sp>
      <p:sp>
        <p:nvSpPr>
          <p:cNvPr id="5" name="Footer Placeholder 4">
            <a:extLst>
              <a:ext uri="{FF2B5EF4-FFF2-40B4-BE49-F238E27FC236}">
                <a16:creationId xmlns:a16="http://schemas.microsoft.com/office/drawing/2014/main" id="{1222681D-AE15-4D81-BC5D-5B1C5B10BE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3F2A4B-A011-4E93-8229-D6B08DCAA9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E90E4-8728-4F8E-A785-48C10B294ED9}" type="slidenum">
              <a:rPr lang="en-GB" smtClean="0"/>
              <a:t>‹#›</a:t>
            </a:fld>
            <a:endParaRPr lang="en-GB"/>
          </a:p>
        </p:txBody>
      </p:sp>
    </p:spTree>
    <p:extLst>
      <p:ext uri="{BB962C8B-B14F-4D97-AF65-F5344CB8AC3E}">
        <p14:creationId xmlns:p14="http://schemas.microsoft.com/office/powerpoint/2010/main" val="3312405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WFcgZriEHw"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online.clickview.co.uk/libraries/categories/10769335/videos/10772030/living-with-hung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fp.org/overview" TargetMode="External"/><Relationship Id="rId7" Type="http://schemas.openxmlformats.org/officeDocument/2006/relationships/image" Target="../media/image1.png"/><Relationship Id="rId2" Type="http://schemas.openxmlformats.org/officeDocument/2006/relationships/hyperlink" Target="https://www.fairtrade.org.uk/What-is-Fairtrade/What-Fairtrade-does" TargetMode="External"/><Relationship Id="rId1" Type="http://schemas.openxmlformats.org/officeDocument/2006/relationships/slideLayout" Target="../slideLayouts/slideLayout2.xml"/><Relationship Id="rId6" Type="http://schemas.openxmlformats.org/officeDocument/2006/relationships/hyperlink" Target="https://oneacrefund.org/" TargetMode="External"/><Relationship Id="rId5" Type="http://schemas.openxmlformats.org/officeDocument/2006/relationships/hyperlink" Target="https://agra.org/" TargetMode="External"/><Relationship Id="rId4" Type="http://schemas.openxmlformats.org/officeDocument/2006/relationships/hyperlink" Target="https://www.wfp.org/school-mea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AD96-003F-4AB2-9D58-DA4A349D2C40}"/>
              </a:ext>
            </a:extLst>
          </p:cNvPr>
          <p:cNvSpPr>
            <a:spLocks noGrp="1"/>
          </p:cNvSpPr>
          <p:nvPr>
            <p:ph type="title"/>
          </p:nvPr>
        </p:nvSpPr>
        <p:spPr>
          <a:xfrm>
            <a:off x="427383" y="441595"/>
            <a:ext cx="5821017" cy="2441637"/>
          </a:xfrm>
        </p:spPr>
        <p:txBody>
          <a:bodyPr anchor="b">
            <a:noAutofit/>
          </a:bodyPr>
          <a:lstStyle/>
          <a:p>
            <a:r>
              <a:rPr lang="en-GB" sz="4000" dirty="0"/>
              <a:t>Global Citizenship</a:t>
            </a:r>
            <a:br>
              <a:rPr lang="en-GB" sz="4000" b="1" dirty="0"/>
            </a:br>
            <a:br>
              <a:rPr lang="en-GB" sz="4000" b="1" dirty="0"/>
            </a:br>
            <a:r>
              <a:rPr lang="en-GB" sz="3200" b="1" dirty="0"/>
              <a:t>Theme: Equality</a:t>
            </a:r>
            <a:br>
              <a:rPr lang="en-GB" sz="3200" b="1" dirty="0"/>
            </a:br>
            <a:r>
              <a:rPr lang="en-GB" sz="3200" b="1" dirty="0"/>
              <a:t>Topic: Hunger and Food Insecurity</a:t>
            </a:r>
            <a:br>
              <a:rPr lang="en-GB" sz="3200" b="1" dirty="0"/>
            </a:br>
            <a:r>
              <a:rPr lang="en-GB" sz="3200" b="1" dirty="0"/>
              <a:t>SDG: Goal 2 – Zero Hunger</a:t>
            </a:r>
          </a:p>
        </p:txBody>
      </p:sp>
      <p:pic>
        <p:nvPicPr>
          <p:cNvPr id="4" name="Picture 2" descr="Image result for global citizenship logo">
            <a:extLst>
              <a:ext uri="{FF2B5EF4-FFF2-40B4-BE49-F238E27FC236}">
                <a16:creationId xmlns:a16="http://schemas.microsoft.com/office/drawing/2014/main" id="{C679F411-57F9-40A0-A1BB-A202B4F0B8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1" b="-1"/>
          <a:stretch/>
        </p:blipFill>
        <p:spPr bwMode="auto">
          <a:xfrm>
            <a:off x="560272" y="3147957"/>
            <a:ext cx="3200401" cy="326844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3112640-C406-4666-AD9E-66E4985190E1}"/>
              </a:ext>
            </a:extLst>
          </p:cNvPr>
          <p:cNvPicPr>
            <a:picLocks noChangeAspect="1"/>
          </p:cNvPicPr>
          <p:nvPr/>
        </p:nvPicPr>
        <p:blipFill>
          <a:blip r:embed="rId3"/>
          <a:stretch>
            <a:fillRect/>
          </a:stretch>
        </p:blipFill>
        <p:spPr>
          <a:xfrm>
            <a:off x="7222289" y="0"/>
            <a:ext cx="4815840" cy="6848756"/>
          </a:xfrm>
          <a:prstGeom prst="rect">
            <a:avLst/>
          </a:prstGeom>
        </p:spPr>
      </p:pic>
      <p:sp>
        <p:nvSpPr>
          <p:cNvPr id="5" name="TextBox 4">
            <a:extLst>
              <a:ext uri="{FF2B5EF4-FFF2-40B4-BE49-F238E27FC236}">
                <a16:creationId xmlns:a16="http://schemas.microsoft.com/office/drawing/2014/main" id="{930B0CCA-F605-4BD3-A378-2D770401A946}"/>
              </a:ext>
            </a:extLst>
          </p:cNvPr>
          <p:cNvSpPr txBox="1"/>
          <p:nvPr/>
        </p:nvSpPr>
        <p:spPr>
          <a:xfrm>
            <a:off x="4043680" y="3429000"/>
            <a:ext cx="2936240" cy="2862322"/>
          </a:xfrm>
          <a:prstGeom prst="rect">
            <a:avLst/>
          </a:prstGeom>
          <a:noFill/>
        </p:spPr>
        <p:txBody>
          <a:bodyPr wrap="square" rtlCol="0">
            <a:spAutoFit/>
          </a:bodyPr>
          <a:lstStyle/>
          <a:p>
            <a:r>
              <a:rPr lang="en-GB" sz="3600" b="1" dirty="0"/>
              <a:t>Task:</a:t>
            </a:r>
          </a:p>
          <a:p>
            <a:r>
              <a:rPr lang="en-GB" sz="3600" b="1" dirty="0"/>
              <a:t>Read and stick in the sheet provided in your book.</a:t>
            </a:r>
          </a:p>
        </p:txBody>
      </p:sp>
    </p:spTree>
    <p:extLst>
      <p:ext uri="{BB962C8B-B14F-4D97-AF65-F5344CB8AC3E}">
        <p14:creationId xmlns:p14="http://schemas.microsoft.com/office/powerpoint/2010/main" val="256025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016B9B-A04F-465E-BEA9-762A75B97861}"/>
              </a:ext>
            </a:extLst>
          </p:cNvPr>
          <p:cNvSpPr/>
          <p:nvPr/>
        </p:nvSpPr>
        <p:spPr>
          <a:xfrm>
            <a:off x="365760" y="461457"/>
            <a:ext cx="11826240" cy="5386090"/>
          </a:xfrm>
          <a:prstGeom prst="rect">
            <a:avLst/>
          </a:prstGeom>
        </p:spPr>
        <p:txBody>
          <a:bodyPr wrap="square">
            <a:spAutoFit/>
          </a:bodyPr>
          <a:lstStyle/>
          <a:p>
            <a:r>
              <a:rPr lang="en-GB" sz="3600" b="1" dirty="0">
                <a:solidFill>
                  <a:srgbClr val="4D4D4D"/>
                </a:solidFill>
                <a:latin typeface="Calibri" panose="020F0502020204030204" pitchFamily="34" charset="0"/>
                <a:cs typeface="Calibri" panose="020F0502020204030204" pitchFamily="34" charset="0"/>
              </a:rPr>
              <a:t>Hunger</a:t>
            </a:r>
            <a:endParaRPr lang="en-GB" sz="3600" dirty="0">
              <a:solidFill>
                <a:srgbClr val="4D4D4D"/>
              </a:solidFill>
              <a:latin typeface="Calibri" panose="020F0502020204030204" pitchFamily="34" charset="0"/>
              <a:cs typeface="Calibri" panose="020F0502020204030204" pitchFamily="34" charset="0"/>
            </a:endParaRPr>
          </a:p>
          <a:p>
            <a:pPr>
              <a:buFont typeface="Arial" panose="020B0604020202020204" pitchFamily="34" charset="0"/>
              <a:buChar char="•"/>
            </a:pPr>
            <a:r>
              <a:rPr lang="en-GB" sz="2800" dirty="0">
                <a:solidFill>
                  <a:srgbClr val="4D4D4D"/>
                </a:solidFill>
                <a:latin typeface="Calibri" panose="020F0502020204030204" pitchFamily="34" charset="0"/>
                <a:cs typeface="Calibri" panose="020F0502020204030204" pitchFamily="34" charset="0"/>
              </a:rPr>
              <a:t>An estimated 821 million people were undernourished in 2017.</a:t>
            </a:r>
          </a:p>
          <a:p>
            <a:pPr>
              <a:buFont typeface="Arial" panose="020B0604020202020204" pitchFamily="34" charset="0"/>
              <a:buChar char="•"/>
            </a:pPr>
            <a:r>
              <a:rPr lang="en-GB" sz="2800" dirty="0">
                <a:solidFill>
                  <a:srgbClr val="4D4D4D"/>
                </a:solidFill>
                <a:latin typeface="Calibri" panose="020F0502020204030204" pitchFamily="34" charset="0"/>
                <a:cs typeface="Calibri" panose="020F0502020204030204" pitchFamily="34" charset="0"/>
              </a:rPr>
              <a:t>The majority of the world’s hungry people live in developing countries, where 12.9 per cent of the population is undernourished.</a:t>
            </a:r>
          </a:p>
          <a:p>
            <a:pPr>
              <a:buFont typeface="Arial" panose="020B0604020202020204" pitchFamily="34" charset="0"/>
              <a:buChar char="•"/>
            </a:pPr>
            <a:r>
              <a:rPr lang="en-GB" sz="2800" dirty="0">
                <a:solidFill>
                  <a:srgbClr val="4D4D4D"/>
                </a:solidFill>
                <a:latin typeface="Calibri" panose="020F0502020204030204" pitchFamily="34" charset="0"/>
                <a:cs typeface="Calibri" panose="020F0502020204030204" pitchFamily="34" charset="0"/>
              </a:rPr>
              <a:t>Sub-Saharan Africa remains the region with the highest prevalence of hunger, with the rate increasing from 20.7 per cent in 2014 to 23.2 per cent in 2017.</a:t>
            </a:r>
          </a:p>
          <a:p>
            <a:pPr>
              <a:buFont typeface="Arial" panose="020B0604020202020204" pitchFamily="34" charset="0"/>
              <a:buChar char="•"/>
            </a:pPr>
            <a:r>
              <a:rPr lang="en-GB" sz="2800" dirty="0">
                <a:solidFill>
                  <a:srgbClr val="4D4D4D"/>
                </a:solidFill>
                <a:latin typeface="Calibri" panose="020F0502020204030204" pitchFamily="34" charset="0"/>
                <a:cs typeface="Calibri" panose="020F0502020204030204" pitchFamily="34" charset="0"/>
              </a:rPr>
              <a:t>In sub-Saharan Africa, the number of undernourished people increased from 195 million in 2014 to 237 million in 2017.</a:t>
            </a:r>
          </a:p>
          <a:p>
            <a:pPr>
              <a:buFont typeface="Arial" panose="020B0604020202020204" pitchFamily="34" charset="0"/>
              <a:buChar char="•"/>
            </a:pPr>
            <a:r>
              <a:rPr lang="en-GB" sz="2800" dirty="0">
                <a:solidFill>
                  <a:srgbClr val="4D4D4D"/>
                </a:solidFill>
                <a:latin typeface="Calibri" panose="020F0502020204030204" pitchFamily="34" charset="0"/>
                <a:cs typeface="Calibri" panose="020F0502020204030204" pitchFamily="34" charset="0"/>
              </a:rPr>
              <a:t>Poor nutrition causes nearly half (45 per cent) of deaths in children under five – 3.1 million children each year.</a:t>
            </a:r>
          </a:p>
          <a:p>
            <a:pPr>
              <a:buFont typeface="Arial" panose="020B0604020202020204" pitchFamily="34" charset="0"/>
              <a:buChar char="•"/>
            </a:pPr>
            <a:r>
              <a:rPr lang="en-GB" sz="2800" dirty="0">
                <a:solidFill>
                  <a:srgbClr val="4D4D4D"/>
                </a:solidFill>
                <a:latin typeface="Calibri" panose="020F0502020204030204" pitchFamily="34" charset="0"/>
                <a:cs typeface="Calibri" panose="020F0502020204030204" pitchFamily="34" charset="0"/>
              </a:rPr>
              <a:t>149 million children under 5 years of age—22 per cent of the global under-5 population—were still chronically undernourished in 2018.</a:t>
            </a:r>
          </a:p>
        </p:txBody>
      </p:sp>
    </p:spTree>
    <p:extLst>
      <p:ext uri="{BB962C8B-B14F-4D97-AF65-F5344CB8AC3E}">
        <p14:creationId xmlns:p14="http://schemas.microsoft.com/office/powerpoint/2010/main" val="233408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4BD19B-B139-43B2-BD91-E4AC2DA101B1}"/>
              </a:ext>
            </a:extLst>
          </p:cNvPr>
          <p:cNvSpPr>
            <a:spLocks noGrp="1"/>
          </p:cNvSpPr>
          <p:nvPr>
            <p:ph idx="1"/>
          </p:nvPr>
        </p:nvSpPr>
        <p:spPr>
          <a:xfrm>
            <a:off x="203200" y="264160"/>
            <a:ext cx="11775440" cy="6390640"/>
          </a:xfrm>
        </p:spPr>
        <p:txBody>
          <a:bodyPr>
            <a:normAutofit fontScale="25000" lnSpcReduction="20000"/>
          </a:bodyPr>
          <a:lstStyle/>
          <a:p>
            <a:r>
              <a:rPr lang="en-GB" sz="14400" b="1" dirty="0">
                <a:solidFill>
                  <a:srgbClr val="4D4D4D"/>
                </a:solidFill>
                <a:latin typeface="Calibri" panose="020F0502020204030204" pitchFamily="34" charset="0"/>
                <a:cs typeface="Calibri" panose="020F0502020204030204" pitchFamily="34" charset="0"/>
              </a:rPr>
              <a:t>Food security</a:t>
            </a:r>
            <a:endParaRPr lang="en-GB" sz="14400" dirty="0">
              <a:solidFill>
                <a:srgbClr val="4D4D4D"/>
              </a:solidFill>
              <a:latin typeface="Calibri" panose="020F0502020204030204" pitchFamily="34" charset="0"/>
              <a:cs typeface="Calibri" panose="020F0502020204030204" pitchFamily="34" charset="0"/>
            </a:endParaRPr>
          </a:p>
          <a:p>
            <a:r>
              <a:rPr lang="en-GB" sz="11200" dirty="0">
                <a:solidFill>
                  <a:srgbClr val="4D4D4D"/>
                </a:solidFill>
                <a:latin typeface="Calibri" panose="020F0502020204030204" pitchFamily="34" charset="0"/>
                <a:cs typeface="Calibri" panose="020F0502020204030204" pitchFamily="34" charset="0"/>
              </a:rPr>
              <a:t>Agriculture is the single largest employer in the world, providing livelihoods for 40 per cent of today’s global population. It is the largest source of income and jobs for poor rural households.</a:t>
            </a:r>
          </a:p>
          <a:p>
            <a:r>
              <a:rPr lang="en-GB" sz="11200" dirty="0">
                <a:solidFill>
                  <a:srgbClr val="4D4D4D"/>
                </a:solidFill>
                <a:latin typeface="Calibri" panose="020F0502020204030204" pitchFamily="34" charset="0"/>
                <a:cs typeface="Calibri" panose="020F0502020204030204" pitchFamily="34" charset="0"/>
              </a:rPr>
              <a:t>500 million small farms worldwide, most still rainfed, provide up to 80 per cent of food consumed in a large part of the developing world. Investing in smallholder women and men is an important way to increase food security and nutrition for the poorest, as well as food production for local and global markets.</a:t>
            </a:r>
          </a:p>
          <a:p>
            <a:r>
              <a:rPr lang="en-GB" sz="11200" dirty="0">
                <a:solidFill>
                  <a:srgbClr val="4D4D4D"/>
                </a:solidFill>
                <a:latin typeface="Calibri" panose="020F0502020204030204" pitchFamily="34" charset="0"/>
                <a:cs typeface="Calibri" panose="020F0502020204030204" pitchFamily="34" charset="0"/>
              </a:rPr>
              <a:t>Since the 1900s, some 75 per cent of crop diversity has been lost from farmers’ fields. Better use of agricultural biodiversity can contribute to more nutritious diets, enhanced livelihoods for farming communities and more resilient and sustainable farming systems.</a:t>
            </a:r>
          </a:p>
          <a:p>
            <a:r>
              <a:rPr lang="en-GB" sz="11200" dirty="0">
                <a:solidFill>
                  <a:srgbClr val="4D4D4D"/>
                </a:solidFill>
                <a:latin typeface="Calibri" panose="020F0502020204030204" pitchFamily="34" charset="0"/>
                <a:cs typeface="Calibri" panose="020F0502020204030204" pitchFamily="34" charset="0"/>
              </a:rPr>
              <a:t>If women farmers had the same access to resources as men, the number of hungry in the world could be reduced by up to 150 million.</a:t>
            </a:r>
          </a:p>
          <a:p>
            <a:r>
              <a:rPr lang="en-GB" sz="11200" dirty="0">
                <a:solidFill>
                  <a:srgbClr val="4D4D4D"/>
                </a:solidFill>
                <a:latin typeface="Calibri" panose="020F0502020204030204" pitchFamily="34" charset="0"/>
                <a:cs typeface="Calibri" panose="020F0502020204030204" pitchFamily="34" charset="0"/>
              </a:rPr>
              <a:t>840 million people have no access to electricity worldwide – most of whom live in rural areas of the developing world. Energy poverty in many regions is a fundamental barrier to reducing hunger and ensuring that the world can produce enough food to meet future demand.</a:t>
            </a:r>
          </a:p>
          <a:p>
            <a:endParaRPr lang="en-GB" dirty="0"/>
          </a:p>
        </p:txBody>
      </p:sp>
    </p:spTree>
    <p:extLst>
      <p:ext uri="{BB962C8B-B14F-4D97-AF65-F5344CB8AC3E}">
        <p14:creationId xmlns:p14="http://schemas.microsoft.com/office/powerpoint/2010/main" val="2946978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global citizenship logo">
            <a:extLst>
              <a:ext uri="{FF2B5EF4-FFF2-40B4-BE49-F238E27FC236}">
                <a16:creationId xmlns:a16="http://schemas.microsoft.com/office/drawing/2014/main" id="{C679F411-57F9-40A0-A1BB-A202B4F0B8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1" b="-1"/>
          <a:stretch/>
        </p:blipFill>
        <p:spPr bwMode="auto">
          <a:xfrm>
            <a:off x="560272" y="3147957"/>
            <a:ext cx="3200401" cy="3268448"/>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B1EB393E-6A9E-43B4-8679-030D64EDCC1B}"/>
              </a:ext>
            </a:extLst>
          </p:cNvPr>
          <p:cNvSpPr>
            <a:spLocks noGrp="1"/>
          </p:cNvSpPr>
          <p:nvPr>
            <p:ph type="title"/>
          </p:nvPr>
        </p:nvSpPr>
        <p:spPr>
          <a:xfrm>
            <a:off x="427383" y="431435"/>
            <a:ext cx="5821017" cy="2441637"/>
          </a:xfrm>
        </p:spPr>
        <p:txBody>
          <a:bodyPr anchor="b">
            <a:noAutofit/>
          </a:bodyPr>
          <a:lstStyle/>
          <a:p>
            <a:r>
              <a:rPr lang="en-GB" sz="4000" b="1" dirty="0"/>
              <a:t>Global Citizenship</a:t>
            </a:r>
            <a:br>
              <a:rPr lang="en-GB" sz="4000" b="1" dirty="0"/>
            </a:br>
            <a:br>
              <a:rPr lang="en-GB" sz="4000" b="1" dirty="0"/>
            </a:br>
            <a:r>
              <a:rPr lang="en-GB" sz="3200" b="1" dirty="0"/>
              <a:t>Theme: Equality</a:t>
            </a:r>
            <a:br>
              <a:rPr lang="en-GB" sz="3200" b="1" dirty="0"/>
            </a:br>
            <a:r>
              <a:rPr lang="en-GB" sz="3200" b="1" dirty="0"/>
              <a:t>Topic: Hunger and Food Insecurity</a:t>
            </a:r>
            <a:br>
              <a:rPr lang="en-GB" sz="3200" b="1" dirty="0"/>
            </a:br>
            <a:r>
              <a:rPr lang="en-GB" sz="3200" b="1" dirty="0"/>
              <a:t>SDG: Goal 2 – Zero Hunger</a:t>
            </a:r>
          </a:p>
        </p:txBody>
      </p:sp>
      <p:sp>
        <p:nvSpPr>
          <p:cNvPr id="10" name="TextBox 9">
            <a:extLst>
              <a:ext uri="{FF2B5EF4-FFF2-40B4-BE49-F238E27FC236}">
                <a16:creationId xmlns:a16="http://schemas.microsoft.com/office/drawing/2014/main" id="{E8FF4AEB-D58E-4459-B700-F9191B0070E4}"/>
              </a:ext>
            </a:extLst>
          </p:cNvPr>
          <p:cNvSpPr txBox="1"/>
          <p:nvPr/>
        </p:nvSpPr>
        <p:spPr>
          <a:xfrm>
            <a:off x="4328160" y="3012466"/>
            <a:ext cx="7212128" cy="3600986"/>
          </a:xfrm>
          <a:prstGeom prst="rect">
            <a:avLst/>
          </a:prstGeom>
          <a:noFill/>
        </p:spPr>
        <p:txBody>
          <a:bodyPr wrap="square" rtlCol="0">
            <a:spAutoFit/>
          </a:bodyPr>
          <a:lstStyle/>
          <a:p>
            <a:r>
              <a:rPr lang="en-GB" sz="3200" b="1" dirty="0"/>
              <a:t>Task:</a:t>
            </a:r>
          </a:p>
          <a:p>
            <a:pPr marL="342900" indent="-342900">
              <a:buAutoNum type="arabicPeriod"/>
            </a:pPr>
            <a:r>
              <a:rPr lang="en-GB" sz="2800" dirty="0"/>
              <a:t>Choose one of the facts outlined on your information sheet which you find the most interesting or concerning. </a:t>
            </a:r>
          </a:p>
          <a:p>
            <a:pPr marL="342900" indent="-342900">
              <a:buAutoNum type="arabicPeriod"/>
            </a:pPr>
            <a:r>
              <a:rPr lang="en-GB" sz="2800" dirty="0"/>
              <a:t>Write it out in your book in your own writing</a:t>
            </a:r>
          </a:p>
          <a:p>
            <a:pPr marL="342900" indent="-342900">
              <a:buAutoNum type="arabicPeriod"/>
            </a:pPr>
            <a:r>
              <a:rPr lang="en-GB" sz="2800" dirty="0"/>
              <a:t> You then need to write a paragraph explaining how you feel about what you have written. What emotions does it create? </a:t>
            </a:r>
          </a:p>
        </p:txBody>
      </p:sp>
      <p:pic>
        <p:nvPicPr>
          <p:cNvPr id="1026" name="Picture 2" descr="Image result for picture food insecurity africa">
            <a:extLst>
              <a:ext uri="{FF2B5EF4-FFF2-40B4-BE49-F238E27FC236}">
                <a16:creationId xmlns:a16="http://schemas.microsoft.com/office/drawing/2014/main" id="{8CD131ED-C671-4E5D-ABED-CF9169E21A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0697" y="85974"/>
            <a:ext cx="4836917" cy="3226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13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270BCC1-CE20-47F5-958E-11922D6E17B6}"/>
              </a:ext>
            </a:extLst>
          </p:cNvPr>
          <p:cNvPicPr>
            <a:picLocks noGrp="1" noChangeAspect="1"/>
          </p:cNvPicPr>
          <p:nvPr>
            <p:ph idx="1"/>
          </p:nvPr>
        </p:nvPicPr>
        <p:blipFill>
          <a:blip r:embed="rId2"/>
          <a:stretch>
            <a:fillRect/>
          </a:stretch>
        </p:blipFill>
        <p:spPr>
          <a:xfrm>
            <a:off x="0" y="742892"/>
            <a:ext cx="12220901" cy="3260148"/>
          </a:xfrm>
          <a:prstGeom prst="rect">
            <a:avLst/>
          </a:prstGeom>
        </p:spPr>
      </p:pic>
      <p:sp>
        <p:nvSpPr>
          <p:cNvPr id="5" name="TextBox 4">
            <a:extLst>
              <a:ext uri="{FF2B5EF4-FFF2-40B4-BE49-F238E27FC236}">
                <a16:creationId xmlns:a16="http://schemas.microsoft.com/office/drawing/2014/main" id="{4EF4CCD5-7705-4F7B-93CA-E889A2384EA5}"/>
              </a:ext>
            </a:extLst>
          </p:cNvPr>
          <p:cNvSpPr txBox="1"/>
          <p:nvPr/>
        </p:nvSpPr>
        <p:spPr>
          <a:xfrm>
            <a:off x="0" y="0"/>
            <a:ext cx="12192000" cy="1077218"/>
          </a:xfrm>
          <a:prstGeom prst="rect">
            <a:avLst/>
          </a:prstGeom>
          <a:noFill/>
        </p:spPr>
        <p:txBody>
          <a:bodyPr wrap="square" rtlCol="0">
            <a:spAutoFit/>
          </a:bodyPr>
          <a:lstStyle/>
          <a:p>
            <a:r>
              <a:rPr lang="en-GB" sz="3200" dirty="0"/>
              <a:t>Sustainable Development Goals – What are the United Nations are planning to achieve? </a:t>
            </a:r>
          </a:p>
        </p:txBody>
      </p:sp>
      <p:sp>
        <p:nvSpPr>
          <p:cNvPr id="6" name="TextBox 5">
            <a:extLst>
              <a:ext uri="{FF2B5EF4-FFF2-40B4-BE49-F238E27FC236}">
                <a16:creationId xmlns:a16="http://schemas.microsoft.com/office/drawing/2014/main" id="{B7ACBEFC-E304-496A-BF16-0508FF9604B4}"/>
              </a:ext>
            </a:extLst>
          </p:cNvPr>
          <p:cNvSpPr txBox="1"/>
          <p:nvPr/>
        </p:nvSpPr>
        <p:spPr>
          <a:xfrm>
            <a:off x="121920" y="4267200"/>
            <a:ext cx="11938000" cy="2431435"/>
          </a:xfrm>
          <a:prstGeom prst="rect">
            <a:avLst/>
          </a:prstGeom>
          <a:noFill/>
        </p:spPr>
        <p:txBody>
          <a:bodyPr wrap="square" rtlCol="0">
            <a:spAutoFit/>
          </a:bodyPr>
          <a:lstStyle/>
          <a:p>
            <a:r>
              <a:rPr lang="en-GB" sz="2800" dirty="0"/>
              <a:t>What is it like living with hunger?</a:t>
            </a:r>
          </a:p>
          <a:p>
            <a:pPr marL="285750" indent="-285750">
              <a:buFont typeface="Arial" panose="020B0604020202020204" pitchFamily="34" charset="0"/>
              <a:buChar char="•"/>
            </a:pPr>
            <a:r>
              <a:rPr lang="en-GB" sz="2000" dirty="0"/>
              <a:t>Watch the following documentary set in Ethiopia showing what it is like for some of the 821 million people who live in food insecurity or who are malnourished.</a:t>
            </a:r>
          </a:p>
          <a:p>
            <a:pPr marL="285750" indent="-285750">
              <a:buFont typeface="Arial" panose="020B0604020202020204" pitchFamily="34" charset="0"/>
              <a:buChar char="•"/>
            </a:pPr>
            <a:r>
              <a:rPr lang="en-GB" sz="2800" dirty="0">
                <a:hlinkClick r:id="rId3"/>
              </a:rPr>
              <a:t>https://www.youtube.com/watch?v=SWFcgZriEHw</a:t>
            </a:r>
            <a:endParaRPr lang="en-GB" sz="2800" dirty="0"/>
          </a:p>
          <a:p>
            <a:pPr marL="285750" indent="-285750">
              <a:buFont typeface="Arial" panose="020B0604020202020204" pitchFamily="34" charset="0"/>
              <a:buChar char="•"/>
            </a:pPr>
            <a:r>
              <a:rPr lang="en-GB" sz="2800" dirty="0">
                <a:hlinkClick r:id="rId4"/>
              </a:rPr>
              <a:t>https://online.clickview.co.uk/libraries/categories/10769335/videos/10772030/living-with-hunger</a:t>
            </a:r>
            <a:endParaRPr lang="en-GB" sz="2800" dirty="0"/>
          </a:p>
        </p:txBody>
      </p:sp>
    </p:spTree>
    <p:extLst>
      <p:ext uri="{BB962C8B-B14F-4D97-AF65-F5344CB8AC3E}">
        <p14:creationId xmlns:p14="http://schemas.microsoft.com/office/powerpoint/2010/main" val="261284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96498DE-80D9-49B8-8662-5E35498D8646}"/>
              </a:ext>
            </a:extLst>
          </p:cNvPr>
          <p:cNvSpPr>
            <a:spLocks noGrp="1"/>
          </p:cNvSpPr>
          <p:nvPr>
            <p:ph type="title"/>
          </p:nvPr>
        </p:nvSpPr>
        <p:spPr>
          <a:xfrm>
            <a:off x="427383" y="441595"/>
            <a:ext cx="5821017" cy="2441637"/>
          </a:xfrm>
        </p:spPr>
        <p:txBody>
          <a:bodyPr anchor="b">
            <a:noAutofit/>
          </a:bodyPr>
          <a:lstStyle/>
          <a:p>
            <a:r>
              <a:rPr lang="en-GB" sz="4000" b="1" dirty="0"/>
              <a:t>Global Citizenship</a:t>
            </a:r>
            <a:br>
              <a:rPr lang="en-GB" sz="4000" b="1" dirty="0"/>
            </a:br>
            <a:br>
              <a:rPr lang="en-GB" sz="4000" b="1" dirty="0"/>
            </a:br>
            <a:r>
              <a:rPr lang="en-GB" sz="3200" b="1" dirty="0"/>
              <a:t>Theme: Equality</a:t>
            </a:r>
            <a:br>
              <a:rPr lang="en-GB" sz="3200" b="1" dirty="0"/>
            </a:br>
            <a:r>
              <a:rPr lang="en-GB" sz="3200" b="1" dirty="0"/>
              <a:t>Topic: Hunger and Food Insecurity</a:t>
            </a:r>
            <a:br>
              <a:rPr lang="en-GB" sz="3200" b="1" dirty="0"/>
            </a:br>
            <a:r>
              <a:rPr lang="en-GB" sz="3200" b="1" dirty="0"/>
              <a:t>SDG: Goal 2 – Zero Hunger</a:t>
            </a:r>
          </a:p>
        </p:txBody>
      </p:sp>
      <p:pic>
        <p:nvPicPr>
          <p:cNvPr id="5" name="Picture 2" descr="Image result for global citizenship logo">
            <a:extLst>
              <a:ext uri="{FF2B5EF4-FFF2-40B4-BE49-F238E27FC236}">
                <a16:creationId xmlns:a16="http://schemas.microsoft.com/office/drawing/2014/main" id="{73962F3B-B985-4876-9FAF-7F6F90569A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1" b="-1"/>
          <a:stretch/>
        </p:blipFill>
        <p:spPr bwMode="auto">
          <a:xfrm>
            <a:off x="560272" y="3147957"/>
            <a:ext cx="3200401" cy="32684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32B9F39-18C7-4217-BADF-A5076696ED86}"/>
              </a:ext>
            </a:extLst>
          </p:cNvPr>
          <p:cNvSpPr txBox="1"/>
          <p:nvPr/>
        </p:nvSpPr>
        <p:spPr>
          <a:xfrm>
            <a:off x="6096000" y="441595"/>
            <a:ext cx="5984240" cy="3570208"/>
          </a:xfrm>
          <a:prstGeom prst="rect">
            <a:avLst/>
          </a:prstGeom>
          <a:noFill/>
        </p:spPr>
        <p:txBody>
          <a:bodyPr wrap="square" rtlCol="0">
            <a:spAutoFit/>
          </a:bodyPr>
          <a:lstStyle/>
          <a:p>
            <a:r>
              <a:rPr lang="en-GB" sz="3200" b="1" dirty="0"/>
              <a:t>Whist watching the documentary, you need to do the following:</a:t>
            </a:r>
          </a:p>
          <a:p>
            <a:endParaRPr lang="en-GB" dirty="0"/>
          </a:p>
          <a:p>
            <a:pPr marL="342900" indent="-342900">
              <a:buAutoNum type="arabicPeriod"/>
            </a:pPr>
            <a:r>
              <a:rPr lang="en-GB" sz="2400" dirty="0"/>
              <a:t>Write individual words on one page of your book. These words should be the thoughts and opinions that come into your head as you watch the documentary. </a:t>
            </a:r>
          </a:p>
          <a:p>
            <a:pPr marL="342900" indent="-342900">
              <a:buAutoNum type="arabicPeriod"/>
            </a:pPr>
            <a:r>
              <a:rPr lang="en-GB" sz="2400" dirty="0"/>
              <a:t>They could be words such as:</a:t>
            </a:r>
          </a:p>
          <a:p>
            <a:r>
              <a:rPr lang="en-GB" sz="2400" b="1" i="1" dirty="0"/>
              <a:t>Tired, hard-work, illness etc</a:t>
            </a:r>
          </a:p>
        </p:txBody>
      </p:sp>
      <p:pic>
        <p:nvPicPr>
          <p:cNvPr id="2050" name="Picture 2" descr="Image result for ethiopia hillside village hunger">
            <a:extLst>
              <a:ext uri="{FF2B5EF4-FFF2-40B4-BE49-F238E27FC236}">
                <a16:creationId xmlns:a16="http://schemas.microsoft.com/office/drawing/2014/main" id="{942A68A5-609D-4346-BE49-8C8EC5706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2689" y="4011803"/>
            <a:ext cx="3906621" cy="24416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ethiopia hillside village hunger">
            <a:extLst>
              <a:ext uri="{FF2B5EF4-FFF2-40B4-BE49-F238E27FC236}">
                <a16:creationId xmlns:a16="http://schemas.microsoft.com/office/drawing/2014/main" id="{F87C9C8F-AB5F-47E4-9C98-44FA662145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1635" y="4011803"/>
            <a:ext cx="3662457" cy="2441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15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AD96-003F-4AB2-9D58-DA4A349D2C40}"/>
              </a:ext>
            </a:extLst>
          </p:cNvPr>
          <p:cNvSpPr>
            <a:spLocks noGrp="1"/>
          </p:cNvSpPr>
          <p:nvPr>
            <p:ph type="title"/>
          </p:nvPr>
        </p:nvSpPr>
        <p:spPr>
          <a:xfrm>
            <a:off x="219396" y="200296"/>
            <a:ext cx="11071456" cy="1250420"/>
          </a:xfrm>
        </p:spPr>
        <p:txBody>
          <a:bodyPr anchor="b">
            <a:normAutofit/>
          </a:bodyPr>
          <a:lstStyle/>
          <a:p>
            <a:r>
              <a:rPr lang="en-GB" sz="6000" b="1" dirty="0"/>
              <a:t>Global Citizenship </a:t>
            </a:r>
          </a:p>
        </p:txBody>
      </p:sp>
      <p:pic>
        <p:nvPicPr>
          <p:cNvPr id="4" name="Picture 2" descr="Image result for global citizenship logo">
            <a:extLst>
              <a:ext uri="{FF2B5EF4-FFF2-40B4-BE49-F238E27FC236}">
                <a16:creationId xmlns:a16="http://schemas.microsoft.com/office/drawing/2014/main" id="{C679F411-57F9-40A0-A1BB-A202B4F0B8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61" b="-1"/>
          <a:stretch/>
        </p:blipFill>
        <p:spPr bwMode="auto">
          <a:xfrm>
            <a:off x="1540563" y="3140770"/>
            <a:ext cx="3538337" cy="361357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F935DA6-AABA-4F76-81BD-05AAC3DEFD8C}"/>
              </a:ext>
            </a:extLst>
          </p:cNvPr>
          <p:cNvSpPr>
            <a:spLocks noGrp="1"/>
          </p:cNvSpPr>
          <p:nvPr>
            <p:ph idx="1"/>
          </p:nvPr>
        </p:nvSpPr>
        <p:spPr>
          <a:xfrm>
            <a:off x="4895719" y="2246243"/>
            <a:ext cx="6395133" cy="3876261"/>
          </a:xfrm>
        </p:spPr>
        <p:txBody>
          <a:bodyPr>
            <a:noAutofit/>
          </a:bodyPr>
          <a:lstStyle/>
          <a:p>
            <a:pPr marL="0" indent="0">
              <a:buNone/>
            </a:pPr>
            <a:endParaRPr lang="en-GB" dirty="0"/>
          </a:p>
          <a:p>
            <a:pPr marL="0" indent="0">
              <a:buNone/>
            </a:pPr>
            <a:endParaRPr lang="en-GB" dirty="0"/>
          </a:p>
        </p:txBody>
      </p:sp>
      <p:graphicFrame>
        <p:nvGraphicFramePr>
          <p:cNvPr id="5" name="Table 4">
            <a:extLst>
              <a:ext uri="{FF2B5EF4-FFF2-40B4-BE49-F238E27FC236}">
                <a16:creationId xmlns:a16="http://schemas.microsoft.com/office/drawing/2014/main" id="{2266C49A-C005-4785-9804-61AD449A29E2}"/>
              </a:ext>
            </a:extLst>
          </p:cNvPr>
          <p:cNvGraphicFramePr>
            <a:graphicFrameLocks noGrp="1"/>
          </p:cNvGraphicFramePr>
          <p:nvPr/>
        </p:nvGraphicFramePr>
        <p:xfrm>
          <a:off x="6576835" y="735496"/>
          <a:ext cx="5250730" cy="5770366"/>
        </p:xfrm>
        <a:graphic>
          <a:graphicData uri="http://schemas.openxmlformats.org/drawingml/2006/table">
            <a:tbl>
              <a:tblPr/>
              <a:tblGrid>
                <a:gridCol w="5250730">
                  <a:extLst>
                    <a:ext uri="{9D8B030D-6E8A-4147-A177-3AD203B41FA5}">
                      <a16:colId xmlns:a16="http://schemas.microsoft.com/office/drawing/2014/main" val="1786889926"/>
                    </a:ext>
                  </a:extLst>
                </a:gridCol>
              </a:tblGrid>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Letters (MP/HM/Supermarkets)</a:t>
                      </a:r>
                    </a:p>
                  </a:txBody>
                  <a:tcPr marL="6350" marR="6350" marT="6350" marB="0" anchor="b">
                    <a:lnL>
                      <a:noFill/>
                    </a:lnL>
                    <a:lnR>
                      <a:noFill/>
                    </a:lnR>
                    <a:lnT>
                      <a:noFill/>
                    </a:lnT>
                    <a:lnB>
                      <a:noFill/>
                    </a:lnB>
                  </a:tcPr>
                </a:tc>
                <a:extLst>
                  <a:ext uri="{0D108BD9-81ED-4DB2-BD59-A6C34878D82A}">
                    <a16:rowId xmlns:a16="http://schemas.microsoft.com/office/drawing/2014/main" val="352528010"/>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Speeches (inspired by Greta </a:t>
                      </a:r>
                      <a:r>
                        <a:rPr lang="en-GB" sz="2000" b="0" i="0" u="none" strike="noStrike" dirty="0" err="1">
                          <a:solidFill>
                            <a:srgbClr val="000000"/>
                          </a:solidFill>
                          <a:effectLst/>
                          <a:latin typeface="Calibri" panose="020F0502020204030204" pitchFamily="34" charset="0"/>
                        </a:rPr>
                        <a:t>Thumberg</a:t>
                      </a:r>
                      <a:r>
                        <a:rPr lang="en-GB" sz="2000" b="0" i="0" u="none" strike="noStrike" dirty="0">
                          <a:solidFill>
                            <a:srgbClr val="000000"/>
                          </a:solidFill>
                          <a:effectLst/>
                          <a:latin typeface="Calibri" panose="020F0502020204030204" pitchFamily="34" charset="0"/>
                        </a:rPr>
                        <a:t>)</a:t>
                      </a:r>
                    </a:p>
                  </a:txBody>
                  <a:tcPr marL="6350" marR="6350" marT="6350" marB="0" anchor="b">
                    <a:lnL>
                      <a:noFill/>
                    </a:lnL>
                    <a:lnR>
                      <a:noFill/>
                    </a:lnR>
                    <a:lnT>
                      <a:noFill/>
                    </a:lnT>
                    <a:lnB>
                      <a:noFill/>
                    </a:lnB>
                  </a:tcPr>
                </a:tc>
                <a:extLst>
                  <a:ext uri="{0D108BD9-81ED-4DB2-BD59-A6C34878D82A}">
                    <a16:rowId xmlns:a16="http://schemas.microsoft.com/office/drawing/2014/main" val="1417682581"/>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Year 6 blog </a:t>
                      </a:r>
                    </a:p>
                  </a:txBody>
                  <a:tcPr marL="6350" marR="6350" marT="6350" marB="0" anchor="b">
                    <a:lnL>
                      <a:noFill/>
                    </a:lnL>
                    <a:lnR>
                      <a:noFill/>
                    </a:lnR>
                    <a:lnT>
                      <a:noFill/>
                    </a:lnT>
                    <a:lnB>
                      <a:noFill/>
                    </a:lnB>
                  </a:tcPr>
                </a:tc>
                <a:extLst>
                  <a:ext uri="{0D108BD9-81ED-4DB2-BD59-A6C34878D82A}">
                    <a16:rowId xmlns:a16="http://schemas.microsoft.com/office/drawing/2014/main" val="1209706772"/>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Poem</a:t>
                      </a:r>
                    </a:p>
                  </a:txBody>
                  <a:tcPr marL="6350" marR="6350" marT="6350" marB="0" anchor="b">
                    <a:lnL>
                      <a:noFill/>
                    </a:lnL>
                    <a:lnR>
                      <a:noFill/>
                    </a:lnR>
                    <a:lnT>
                      <a:noFill/>
                    </a:lnT>
                    <a:lnB>
                      <a:noFill/>
                    </a:lnB>
                  </a:tcPr>
                </a:tc>
                <a:extLst>
                  <a:ext uri="{0D108BD9-81ED-4DB2-BD59-A6C34878D82A}">
                    <a16:rowId xmlns:a16="http://schemas.microsoft.com/office/drawing/2014/main" val="1591050372"/>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Artwork/Sketch/Graphic</a:t>
                      </a:r>
                    </a:p>
                  </a:txBody>
                  <a:tcPr marL="6350" marR="6350" marT="6350" marB="0" anchor="b">
                    <a:lnL>
                      <a:noFill/>
                    </a:lnL>
                    <a:lnR>
                      <a:noFill/>
                    </a:lnR>
                    <a:lnT>
                      <a:noFill/>
                    </a:lnT>
                    <a:lnB>
                      <a:noFill/>
                    </a:lnB>
                  </a:tcPr>
                </a:tc>
                <a:extLst>
                  <a:ext uri="{0D108BD9-81ED-4DB2-BD59-A6C34878D82A}">
                    <a16:rowId xmlns:a16="http://schemas.microsoft.com/office/drawing/2014/main" val="356278938"/>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Poster</a:t>
                      </a:r>
                    </a:p>
                  </a:txBody>
                  <a:tcPr marL="6350" marR="6350" marT="6350" marB="0" anchor="b">
                    <a:lnL>
                      <a:noFill/>
                    </a:lnL>
                    <a:lnR>
                      <a:noFill/>
                    </a:lnR>
                    <a:lnT>
                      <a:noFill/>
                    </a:lnT>
                    <a:lnB>
                      <a:noFill/>
                    </a:lnB>
                  </a:tcPr>
                </a:tc>
                <a:extLst>
                  <a:ext uri="{0D108BD9-81ED-4DB2-BD59-A6C34878D82A}">
                    <a16:rowId xmlns:a16="http://schemas.microsoft.com/office/drawing/2014/main" val="262990679"/>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Newspaper front cover</a:t>
                      </a:r>
                    </a:p>
                  </a:txBody>
                  <a:tcPr marL="6350" marR="6350" marT="6350" marB="0" anchor="b">
                    <a:lnL>
                      <a:noFill/>
                    </a:lnL>
                    <a:lnR>
                      <a:noFill/>
                    </a:lnR>
                    <a:lnT>
                      <a:noFill/>
                    </a:lnT>
                    <a:lnB>
                      <a:noFill/>
                    </a:lnB>
                  </a:tcPr>
                </a:tc>
                <a:extLst>
                  <a:ext uri="{0D108BD9-81ED-4DB2-BD59-A6C34878D82A}">
                    <a16:rowId xmlns:a16="http://schemas.microsoft.com/office/drawing/2014/main" val="2756555814"/>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School article - year 6 newsletter</a:t>
                      </a:r>
                    </a:p>
                  </a:txBody>
                  <a:tcPr marL="6350" marR="6350" marT="6350" marB="0" anchor="b">
                    <a:lnL>
                      <a:noFill/>
                    </a:lnL>
                    <a:lnR>
                      <a:noFill/>
                    </a:lnR>
                    <a:lnT>
                      <a:noFill/>
                    </a:lnT>
                    <a:lnB>
                      <a:noFill/>
                    </a:lnB>
                  </a:tcPr>
                </a:tc>
                <a:extLst>
                  <a:ext uri="{0D108BD9-81ED-4DB2-BD59-A6C34878D82A}">
                    <a16:rowId xmlns:a16="http://schemas.microsoft.com/office/drawing/2014/main" val="2622674229"/>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Debate</a:t>
                      </a:r>
                    </a:p>
                  </a:txBody>
                  <a:tcPr marL="6350" marR="6350" marT="6350" marB="0" anchor="b">
                    <a:lnL>
                      <a:noFill/>
                    </a:lnL>
                    <a:lnR>
                      <a:noFill/>
                    </a:lnR>
                    <a:lnT>
                      <a:noFill/>
                    </a:lnT>
                    <a:lnB>
                      <a:noFill/>
                    </a:lnB>
                  </a:tcPr>
                </a:tc>
                <a:extLst>
                  <a:ext uri="{0D108BD9-81ED-4DB2-BD59-A6C34878D82A}">
                    <a16:rowId xmlns:a16="http://schemas.microsoft.com/office/drawing/2014/main" val="3755884649"/>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Group Presentation</a:t>
                      </a:r>
                    </a:p>
                  </a:txBody>
                  <a:tcPr marL="6350" marR="6350" marT="6350" marB="0" anchor="b">
                    <a:lnL>
                      <a:noFill/>
                    </a:lnL>
                    <a:lnR>
                      <a:noFill/>
                    </a:lnR>
                    <a:lnT>
                      <a:noFill/>
                    </a:lnT>
                    <a:lnB>
                      <a:noFill/>
                    </a:lnB>
                  </a:tcPr>
                </a:tc>
                <a:extLst>
                  <a:ext uri="{0D108BD9-81ED-4DB2-BD59-A6C34878D82A}">
                    <a16:rowId xmlns:a16="http://schemas.microsoft.com/office/drawing/2014/main" val="1225884525"/>
                  </a:ext>
                </a:extLst>
              </a:tr>
              <a:tr h="412169">
                <a:tc>
                  <a:txBody>
                    <a:bodyPr/>
                    <a:lstStyle/>
                    <a:p>
                      <a:pPr marL="285750" indent="-285750" algn="l" fontAlgn="b">
                        <a:buFont typeface="Arial" panose="020B0604020202020204" pitchFamily="34" charset="0"/>
                        <a:buChar char="•"/>
                      </a:pPr>
                      <a:r>
                        <a:rPr lang="it-IT" sz="2000" b="0" i="0" u="none" strike="noStrike" dirty="0">
                          <a:solidFill>
                            <a:srgbClr val="000000"/>
                          </a:solidFill>
                          <a:effectLst/>
                          <a:latin typeface="Calibri" panose="020F0502020204030204" pitchFamily="34" charset="0"/>
                        </a:rPr>
                        <a:t>Mini play/Drama</a:t>
                      </a:r>
                    </a:p>
                  </a:txBody>
                  <a:tcPr marL="6350" marR="6350" marT="6350" marB="0" anchor="b">
                    <a:lnL>
                      <a:noFill/>
                    </a:lnL>
                    <a:lnR>
                      <a:noFill/>
                    </a:lnR>
                    <a:lnT>
                      <a:noFill/>
                    </a:lnT>
                    <a:lnB>
                      <a:noFill/>
                    </a:lnB>
                  </a:tcPr>
                </a:tc>
                <a:extLst>
                  <a:ext uri="{0D108BD9-81ED-4DB2-BD59-A6C34878D82A}">
                    <a16:rowId xmlns:a16="http://schemas.microsoft.com/office/drawing/2014/main" val="1968557522"/>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Roleplay</a:t>
                      </a:r>
                    </a:p>
                  </a:txBody>
                  <a:tcPr marL="6350" marR="6350" marT="6350" marB="0" anchor="b">
                    <a:lnL>
                      <a:noFill/>
                    </a:lnL>
                    <a:lnR>
                      <a:noFill/>
                    </a:lnR>
                    <a:lnT>
                      <a:noFill/>
                    </a:lnT>
                    <a:lnB>
                      <a:noFill/>
                    </a:lnB>
                  </a:tcPr>
                </a:tc>
                <a:extLst>
                  <a:ext uri="{0D108BD9-81ED-4DB2-BD59-A6C34878D82A}">
                    <a16:rowId xmlns:a16="http://schemas.microsoft.com/office/drawing/2014/main" val="3026626055"/>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Discussion and debate</a:t>
                      </a:r>
                    </a:p>
                  </a:txBody>
                  <a:tcPr marL="6350" marR="6350" marT="6350" marB="0" anchor="b">
                    <a:lnL>
                      <a:noFill/>
                    </a:lnL>
                    <a:lnR>
                      <a:noFill/>
                    </a:lnR>
                    <a:lnT>
                      <a:noFill/>
                    </a:lnT>
                    <a:lnB>
                      <a:noFill/>
                    </a:lnB>
                    <a:solidFill>
                      <a:srgbClr val="FFFFFF"/>
                    </a:solidFill>
                  </a:tcPr>
                </a:tc>
                <a:extLst>
                  <a:ext uri="{0D108BD9-81ED-4DB2-BD59-A6C34878D82A}">
                    <a16:rowId xmlns:a16="http://schemas.microsoft.com/office/drawing/2014/main" val="1612229232"/>
                  </a:ext>
                </a:extLst>
              </a:tr>
              <a:tr h="412169">
                <a:tc>
                  <a:txBody>
                    <a:bodyPr/>
                    <a:lstStyle/>
                    <a:p>
                      <a:pPr marL="285750" indent="-285750" algn="l" fontAlgn="b">
                        <a:buFont typeface="Arial" panose="020B0604020202020204" pitchFamily="34" charset="0"/>
                        <a:buChar char="•"/>
                      </a:pPr>
                      <a:r>
                        <a:rPr lang="en-GB" sz="2000" b="0" i="0" u="none" strike="noStrike" dirty="0">
                          <a:solidFill>
                            <a:srgbClr val="000000"/>
                          </a:solidFill>
                          <a:effectLst/>
                          <a:latin typeface="Calibri" panose="020F0502020204030204" pitchFamily="34" charset="0"/>
                        </a:rPr>
                        <a:t>Ranking exercises</a:t>
                      </a:r>
                    </a:p>
                  </a:txBody>
                  <a:tcPr marL="6350" marR="6350" marT="6350" marB="0" anchor="b">
                    <a:lnL>
                      <a:noFill/>
                    </a:lnL>
                    <a:lnR>
                      <a:noFill/>
                    </a:lnR>
                    <a:lnT>
                      <a:noFill/>
                    </a:lnT>
                    <a:lnB>
                      <a:noFill/>
                    </a:lnB>
                    <a:solidFill>
                      <a:srgbClr val="FFFFFF"/>
                    </a:solidFill>
                  </a:tcPr>
                </a:tc>
                <a:extLst>
                  <a:ext uri="{0D108BD9-81ED-4DB2-BD59-A6C34878D82A}">
                    <a16:rowId xmlns:a16="http://schemas.microsoft.com/office/drawing/2014/main" val="2444646060"/>
                  </a:ext>
                </a:extLst>
              </a:tr>
            </a:tbl>
          </a:graphicData>
        </a:graphic>
      </p:graphicFrame>
      <p:sp>
        <p:nvSpPr>
          <p:cNvPr id="6" name="TextBox 5">
            <a:extLst>
              <a:ext uri="{FF2B5EF4-FFF2-40B4-BE49-F238E27FC236}">
                <a16:creationId xmlns:a16="http://schemas.microsoft.com/office/drawing/2014/main" id="{D8A01030-1661-49DF-AEE4-7E899982C0C4}"/>
              </a:ext>
            </a:extLst>
          </p:cNvPr>
          <p:cNvSpPr txBox="1"/>
          <p:nvPr/>
        </p:nvSpPr>
        <p:spPr>
          <a:xfrm>
            <a:off x="219396" y="1507579"/>
            <a:ext cx="5078453" cy="1477328"/>
          </a:xfrm>
          <a:prstGeom prst="rect">
            <a:avLst/>
          </a:prstGeom>
          <a:noFill/>
        </p:spPr>
        <p:txBody>
          <a:bodyPr wrap="square" rtlCol="0">
            <a:spAutoFit/>
          </a:bodyPr>
          <a:lstStyle/>
          <a:p>
            <a:r>
              <a:rPr lang="en-GB" sz="3600" dirty="0"/>
              <a:t>Outcomes:</a:t>
            </a:r>
          </a:p>
          <a:p>
            <a:r>
              <a:rPr lang="en-GB" dirty="0"/>
              <a:t>(each topic, you will be able to chose how you would like to represent what you have learnt. This will be) </a:t>
            </a:r>
          </a:p>
        </p:txBody>
      </p:sp>
    </p:spTree>
    <p:extLst>
      <p:ext uri="{BB962C8B-B14F-4D97-AF65-F5344CB8AC3E}">
        <p14:creationId xmlns:p14="http://schemas.microsoft.com/office/powerpoint/2010/main" val="187439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602D7-9253-4A43-914C-A057A8A6A7EF}"/>
              </a:ext>
            </a:extLst>
          </p:cNvPr>
          <p:cNvSpPr>
            <a:spLocks noGrp="1"/>
          </p:cNvSpPr>
          <p:nvPr>
            <p:ph type="title"/>
          </p:nvPr>
        </p:nvSpPr>
        <p:spPr>
          <a:xfrm>
            <a:off x="838200" y="365125"/>
            <a:ext cx="10515600" cy="3150235"/>
          </a:xfrm>
        </p:spPr>
        <p:txBody>
          <a:bodyPr>
            <a:normAutofit fontScale="90000"/>
          </a:bodyPr>
          <a:lstStyle/>
          <a:p>
            <a:r>
              <a:rPr lang="en-GB" dirty="0"/>
              <a:t>Fair trade - </a:t>
            </a:r>
            <a:r>
              <a:rPr lang="en-GB" dirty="0">
                <a:hlinkClick r:id="rId2"/>
              </a:rPr>
              <a:t>https://www.fairtrade.org.uk/What-is-Fairtrade/What-Fairtrade-does</a:t>
            </a:r>
            <a:br>
              <a:rPr lang="en-GB" dirty="0"/>
            </a:br>
            <a:r>
              <a:rPr lang="en-GB" dirty="0"/>
              <a:t>Food Aid - </a:t>
            </a:r>
            <a:r>
              <a:rPr lang="en-GB" dirty="0">
                <a:hlinkClick r:id="rId3"/>
              </a:rPr>
              <a:t>https://www.wfp.org/overview</a:t>
            </a:r>
            <a:br>
              <a:rPr lang="en-GB" dirty="0"/>
            </a:br>
            <a:r>
              <a:rPr lang="en-GB" dirty="0"/>
              <a:t>UN School feeding program - </a:t>
            </a:r>
            <a:r>
              <a:rPr lang="en-GB" dirty="0">
                <a:hlinkClick r:id="rId4"/>
              </a:rPr>
              <a:t>https://www.wfp.org/school-meals</a:t>
            </a:r>
            <a:br>
              <a:rPr lang="en-GB" dirty="0"/>
            </a:br>
            <a:r>
              <a:rPr lang="en-GB" dirty="0"/>
              <a:t>AGRA  - </a:t>
            </a:r>
            <a:r>
              <a:rPr lang="en-GB" dirty="0">
                <a:hlinkClick r:id="rId5"/>
              </a:rPr>
              <a:t>https://agra.org/</a:t>
            </a:r>
            <a:br>
              <a:rPr lang="en-GB" dirty="0"/>
            </a:br>
            <a:r>
              <a:rPr lang="en-GB" dirty="0"/>
              <a:t>One acre fund - </a:t>
            </a:r>
            <a:r>
              <a:rPr lang="en-GB" dirty="0">
                <a:hlinkClick r:id="rId6"/>
              </a:rPr>
              <a:t>https://oneacrefund.org/</a:t>
            </a:r>
            <a:endParaRPr lang="en-GB" dirty="0"/>
          </a:p>
        </p:txBody>
      </p:sp>
      <p:pic>
        <p:nvPicPr>
          <p:cNvPr id="4" name="Picture 2" descr="Image result for global citizenship logo">
            <a:extLst>
              <a:ext uri="{FF2B5EF4-FFF2-40B4-BE49-F238E27FC236}">
                <a16:creationId xmlns:a16="http://schemas.microsoft.com/office/drawing/2014/main" id="{F44253F4-38D5-4A27-8524-CAD729A43B56}"/>
              </a:ext>
            </a:extLst>
          </p:cNvPr>
          <p:cNvPicPr>
            <a:picLocks noGrp="1" noChangeAspect="1" noChangeArrowheads="1"/>
          </p:cNvPicPr>
          <p:nvPr>
            <p:ph idx="1"/>
          </p:nvPr>
        </p:nvPicPr>
        <p:blipFill rotWithShape="1">
          <a:blip r:embed="rId7">
            <a:extLst>
              <a:ext uri="{28A0092B-C50C-407E-A947-70E740481C1C}">
                <a14:useLocalDpi xmlns:a14="http://schemas.microsoft.com/office/drawing/2010/main" val="0"/>
              </a:ext>
            </a:extLst>
          </a:blip>
          <a:srcRect r="161" b="-1"/>
          <a:stretch/>
        </p:blipFill>
        <p:spPr bwMode="auto">
          <a:xfrm>
            <a:off x="565517" y="4016350"/>
            <a:ext cx="2424965" cy="2476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67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9123-FCC7-4E97-8B16-A36D51543CF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DCFEC68-39D7-4EE0-8491-BB244F10BD2B}"/>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014297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4062</TotalTime>
  <Words>760</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Global Citizenship  Theme: Equality Topic: Hunger and Food Insecurity SDG: Goal 2 – Zero Hunger</vt:lpstr>
      <vt:lpstr>PowerPoint Presentation</vt:lpstr>
      <vt:lpstr>PowerPoint Presentation</vt:lpstr>
      <vt:lpstr>Global Citizenship  Theme: Equality Topic: Hunger and Food Insecurity SDG: Goal 2 – Zero Hunger</vt:lpstr>
      <vt:lpstr>PowerPoint Presentation</vt:lpstr>
      <vt:lpstr>Global Citizenship  Theme: Equality Topic: Hunger and Food Insecurity SDG: Goal 2 – Zero Hunger</vt:lpstr>
      <vt:lpstr>Global Citizenship </vt:lpstr>
      <vt:lpstr>Fair trade - https://www.fairtrade.org.uk/What-is-Fairtrade/What-Fairtrade-does Food Aid - https://www.wfp.org/overview UN School feeding program - https://www.wfp.org/school-meals AGRA  - https://agra.org/ One acre fund - https://oneacrefund.org/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Citizenship  Theme: Environment Topic: Climate Change</dc:title>
  <dc:creator>Ben Green</dc:creator>
  <cp:lastModifiedBy>Ben Green</cp:lastModifiedBy>
  <cp:revision>13</cp:revision>
  <dcterms:created xsi:type="dcterms:W3CDTF">2019-09-01T12:52:07Z</dcterms:created>
  <dcterms:modified xsi:type="dcterms:W3CDTF">2019-11-07T08:35:53Z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34a67ac-5dc1-4ba4-a8f4-88c64762ad3f_Enabled">
    <vt:lpwstr>True</vt:lpwstr>
  </property>
  <property fmtid="{D5CDD505-2E9C-101B-9397-08002B2CF9AE}" pid="3" name="MSIP_Label_b34a67ac-5dc1-4ba4-a8f4-88c64762ad3f_SiteId">
    <vt:lpwstr>e0643a97-cb36-4364-bf4a-7739a7ca95a5</vt:lpwstr>
  </property>
  <property fmtid="{D5CDD505-2E9C-101B-9397-08002B2CF9AE}" pid="4" name="MSIP_Label_b34a67ac-5dc1-4ba4-a8f4-88c64762ad3f_Owner">
    <vt:lpwstr>jbg@Whitgift.co.uk</vt:lpwstr>
  </property>
  <property fmtid="{D5CDD505-2E9C-101B-9397-08002B2CF9AE}" pid="5" name="MSIP_Label_b34a67ac-5dc1-4ba4-a8f4-88c64762ad3f_SetDate">
    <vt:lpwstr>2019-09-03T07:36:57.7958811Z</vt:lpwstr>
  </property>
  <property fmtid="{D5CDD505-2E9C-101B-9397-08002B2CF9AE}" pid="6" name="MSIP_Label_b34a67ac-5dc1-4ba4-a8f4-88c64762ad3f_Name">
    <vt:lpwstr>Public</vt:lpwstr>
  </property>
  <property fmtid="{D5CDD505-2E9C-101B-9397-08002B2CF9AE}" pid="7" name="MSIP_Label_b34a67ac-5dc1-4ba4-a8f4-88c64762ad3f_Application">
    <vt:lpwstr>Microsoft Azure Information Protection</vt:lpwstr>
  </property>
  <property fmtid="{D5CDD505-2E9C-101B-9397-08002B2CF9AE}" pid="8" name="MSIP_Label_b34a67ac-5dc1-4ba4-a8f4-88c64762ad3f_ActionId">
    <vt:lpwstr>6531eb45-b1a1-4c88-87fc-755f8b806c8a</vt:lpwstr>
  </property>
  <property fmtid="{D5CDD505-2E9C-101B-9397-08002B2CF9AE}" pid="9" name="MSIP_Label_b34a67ac-5dc1-4ba4-a8f4-88c64762ad3f_Extended_MSFT_Method">
    <vt:lpwstr>Automatic</vt:lpwstr>
  </property>
  <property fmtid="{D5CDD505-2E9C-101B-9397-08002B2CF9AE}" pid="10" name="Sensitivity">
    <vt:lpwstr>Public</vt:lpwstr>
  </property>
</Properties>
</file>